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15" r:id="rId3"/>
    <p:sldId id="314" r:id="rId4"/>
    <p:sldId id="317" r:id="rId5"/>
    <p:sldId id="312" r:id="rId6"/>
    <p:sldId id="309" r:id="rId7"/>
    <p:sldId id="308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as Francesco (PROC DH)" initials="LF(D" lastIdx="1" clrIdx="0">
    <p:extLst>
      <p:ext uri="{19B8F6BF-5375-455C-9EA6-DF929625EA0E}">
        <p15:presenceInfo xmlns:p15="http://schemas.microsoft.com/office/powerpoint/2012/main" userId="S-1-5-21-209216993-2763362892-3104057069-1080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CE33"/>
    <a:srgbClr val="FFD54F"/>
    <a:srgbClr val="E5438C"/>
    <a:srgbClr val="FFCF37"/>
    <a:srgbClr val="F094BE"/>
    <a:srgbClr val="F8E134"/>
    <a:srgbClr val="FBEC79"/>
    <a:srgbClr val="F5FA26"/>
    <a:srgbClr val="FDF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9A8C6-4434-48AE-993F-9B69B3A64C41}" type="datetimeFigureOut">
              <a:rPr lang="it-IT" smtClean="0"/>
              <a:t>14/07/2020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4D375-5ED2-4DB0-8A07-364D927AA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36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bg>
      <p:bgPr>
        <a:solidFill>
          <a:srgbClr val="E543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E519E5C-CFE8-43E9-99FA-90FC7BF9F056}"/>
              </a:ext>
            </a:extLst>
          </p:cNvPr>
          <p:cNvSpPr/>
          <p:nvPr userDrawn="1"/>
        </p:nvSpPr>
        <p:spPr>
          <a:xfrm>
            <a:off x="0" y="2980901"/>
            <a:ext cx="12192000" cy="836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55F2EF5-E36F-4A7C-8528-77BA250A3627}"/>
              </a:ext>
            </a:extLst>
          </p:cNvPr>
          <p:cNvSpPr/>
          <p:nvPr userDrawn="1"/>
        </p:nvSpPr>
        <p:spPr>
          <a:xfrm>
            <a:off x="175521" y="2980901"/>
            <a:ext cx="4918994" cy="83635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860800" algn="l"/>
              </a:tabLst>
            </a:pPr>
            <a:r>
              <a:rPr lang="it-IT" sz="2000" b="1" dirty="0">
                <a:solidFill>
                  <a:srgbClr val="E5438C"/>
                </a:solidFill>
                <a:latin typeface="Univers" panose="020B0503020202020204" pitchFamily="34" charset="0"/>
              </a:rPr>
              <a:t>GESTIONE DELLE SEDI IN ANAGRAFICA E IN QUALIFICA</a:t>
            </a:r>
          </a:p>
        </p:txBody>
      </p:sp>
      <p:pic>
        <p:nvPicPr>
          <p:cNvPr id="9" name="Immagine 8" descr="Clients:Enel:Design:Artworks:04 Email Signature:logos png:Enel_Logo_Primary_RGB.png">
            <a:extLst>
              <a:ext uri="{FF2B5EF4-FFF2-40B4-BE49-F238E27FC236}">
                <a16:creationId xmlns:a16="http://schemas.microsoft.com/office/drawing/2014/main" id="{1669F21A-DD29-46AB-AAFC-F865D15A1CA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778" y="3184813"/>
            <a:ext cx="1190625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olo 9">
            <a:extLst>
              <a:ext uri="{FF2B5EF4-FFF2-40B4-BE49-F238E27FC236}">
                <a16:creationId xmlns:a16="http://schemas.microsoft.com/office/drawing/2014/main" id="{1F5312F3-FF80-44A9-B0C9-7D2A0180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21" y="4377983"/>
            <a:ext cx="4469050" cy="1674474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it-IT" sz="1800" b="1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</a:lstStyle>
          <a:p>
            <a:pPr marL="0" lvl="0">
              <a:tabLst>
                <a:tab pos="3860800" algn="l"/>
              </a:tabLst>
            </a:pPr>
            <a:r>
              <a:rPr lang="it-IT" dirty="0"/>
              <a:t>Fare clic per modificare lo stile del titolo dello schema</a:t>
            </a:r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F3A84EAF-535A-4774-9111-F0EF9876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6A1655-900A-4BE4-AE4C-FB57AC7D6354}" type="datetime1">
              <a:rPr lang="it-IT" smtClean="0"/>
              <a:pPr/>
              <a:t>14/07/2020</a:t>
            </a:fld>
            <a:endParaRPr lang="it-IT" dirty="0"/>
          </a:p>
        </p:txBody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93EA08FB-0B93-4617-94B4-EF30F601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B0E4BC25-6F35-4F89-B4E1-66A1AC5E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‹N›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69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>
            <a:extLst>
              <a:ext uri="{FF2B5EF4-FFF2-40B4-BE49-F238E27FC236}">
                <a16:creationId xmlns:a16="http://schemas.microsoft.com/office/drawing/2014/main" id="{65F852B7-4F13-4CAB-860E-A4451B723CCA}"/>
              </a:ext>
            </a:extLst>
          </p:cNvPr>
          <p:cNvSpPr txBox="1">
            <a:spLocks/>
          </p:cNvSpPr>
          <p:nvPr userDrawn="1"/>
        </p:nvSpPr>
        <p:spPr>
          <a:xfrm>
            <a:off x="203201" y="72570"/>
            <a:ext cx="7603317" cy="4191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E5438C"/>
                </a:solidFill>
                <a:latin typeface="Univers" panose="020B0503020202020204" pitchFamily="34" charset="0"/>
                <a:ea typeface="+mj-ea"/>
                <a:cs typeface="+mj-cs"/>
              </a:defRPr>
            </a:lvl1pPr>
          </a:lstStyle>
          <a:p>
            <a:pPr>
              <a:tabLst>
                <a:tab pos="3860800" algn="l"/>
              </a:tabLst>
            </a:pPr>
            <a:r>
              <a:rPr lang="it-IT" sz="1800" b="1" dirty="0">
                <a:solidFill>
                  <a:srgbClr val="E5438C"/>
                </a:solidFill>
                <a:latin typeface="Univers" panose="020B0503020202020204" pitchFamily="34" charset="0"/>
              </a:rPr>
              <a:t>GESTIONE DELLE SEDI IN ANAGRAFICA E IN QUALIFICA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2844029A-4B04-4241-8230-1EE71DAFC3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4363" y="103950"/>
            <a:ext cx="1411131" cy="496717"/>
          </a:xfrm>
          <a:prstGeom prst="rect">
            <a:avLst/>
          </a:prstGeom>
        </p:spPr>
      </p:pic>
      <p:sp>
        <p:nvSpPr>
          <p:cNvPr id="16" name="Titolo 15">
            <a:extLst>
              <a:ext uri="{FF2B5EF4-FFF2-40B4-BE49-F238E27FC236}">
                <a16:creationId xmlns:a16="http://schemas.microsoft.com/office/drawing/2014/main" id="{A168C32A-8665-4F56-8A66-BDB472A1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1" y="391117"/>
            <a:ext cx="9306256" cy="4191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it-IT" sz="1400" b="0">
                <a:solidFill>
                  <a:srgbClr val="E5438C"/>
                </a:solidFill>
                <a:latin typeface="Univers Light" panose="020B0403020202020204" pitchFamily="34" charset="0"/>
              </a:defRPr>
            </a:lvl1pPr>
          </a:lstStyle>
          <a:p>
            <a:pPr marL="0" lvl="0"/>
            <a:r>
              <a:rPr lang="it-IT"/>
              <a:t>Fare clic per modificare lo stile del titolo dello schema</a:t>
            </a: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BF13DA0C-04A7-462B-9FB6-D5EFC424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655-900A-4BE4-AE4C-FB57AC7D6354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E07188B6-4D7C-47F4-95ED-6F019F0A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BA67B949-BFDE-426C-AD48-6FFB0FFD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03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data 15">
            <a:extLst>
              <a:ext uri="{FF2B5EF4-FFF2-40B4-BE49-F238E27FC236}">
                <a16:creationId xmlns:a16="http://schemas.microsoft.com/office/drawing/2014/main" id="{BFB38D70-52C0-48BD-91E2-9B9E32648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5919" y="6349478"/>
            <a:ext cx="1215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it-IT" sz="1200" b="1" smtClean="0">
                <a:solidFill>
                  <a:srgbClr val="E5438C"/>
                </a:solidFill>
                <a:latin typeface="Univers" panose="020B0503020202020204" pitchFamily="34" charset="0"/>
              </a:defRPr>
            </a:lvl1pPr>
          </a:lstStyle>
          <a:p>
            <a:fld id="{8D6A1655-900A-4BE4-AE4C-FB57AC7D6354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17" name="Segnaposto piè di pagina 16">
            <a:extLst>
              <a:ext uri="{FF2B5EF4-FFF2-40B4-BE49-F238E27FC236}">
                <a16:creationId xmlns:a16="http://schemas.microsoft.com/office/drawing/2014/main" id="{EBC2AD8C-537F-4DF3-BD0E-758FAE229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4521" y="6349478"/>
            <a:ext cx="63739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E5438C"/>
                </a:solidFill>
                <a:latin typeface="Univers" panose="020B0503020202020204" pitchFamily="34" charset="0"/>
              </a:defRPr>
            </a:lvl1pPr>
          </a:lstStyle>
          <a:p>
            <a:r>
              <a:rPr lang="it-IT" dirty="0"/>
              <a:t>GESTIONE DELLE SEDI IN ANAGRAFICA E IN QUALIFICA – DOC. VERSIONE 1.0 DEL</a:t>
            </a: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E549C325-129E-4045-B878-025FFA74F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3810" y="63494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200" b="1" smtClean="0">
                <a:solidFill>
                  <a:srgbClr val="E5438C"/>
                </a:solidFill>
                <a:latin typeface="Univers" panose="020B0503020202020204" pitchFamily="34" charset="0"/>
              </a:defRPr>
            </a:lvl1pPr>
          </a:lstStyle>
          <a:p>
            <a:r>
              <a:rPr lang="it-IT" dirty="0"/>
              <a:t>PAGINA N. </a:t>
            </a:r>
            <a:fld id="{6E419318-9B84-4F63-A187-2FBC557B3A29}" type="slidenum">
              <a:rPr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46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0.sv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20.sv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2.sv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34.svg"/><Relationship Id="rId18" Type="http://schemas.openxmlformats.org/officeDocument/2006/relationships/image" Target="../media/image24.png"/><Relationship Id="rId26" Type="http://schemas.openxmlformats.org/officeDocument/2006/relationships/image" Target="../media/image28.png"/><Relationship Id="rId3" Type="http://schemas.openxmlformats.org/officeDocument/2006/relationships/image" Target="../media/image8.svg"/><Relationship Id="rId21" Type="http://schemas.openxmlformats.org/officeDocument/2006/relationships/image" Target="../media/image40.svg"/><Relationship Id="rId7" Type="http://schemas.openxmlformats.org/officeDocument/2006/relationships/image" Target="../media/image28.svg"/><Relationship Id="rId12" Type="http://schemas.openxmlformats.org/officeDocument/2006/relationships/image" Target="../media/image21.png"/><Relationship Id="rId17" Type="http://schemas.openxmlformats.org/officeDocument/2006/relationships/image" Target="../media/image12.svg"/><Relationship Id="rId25" Type="http://schemas.openxmlformats.org/officeDocument/2006/relationships/image" Target="../media/image42.svg"/><Relationship Id="rId2" Type="http://schemas.openxmlformats.org/officeDocument/2006/relationships/image" Target="../media/image10.png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29" Type="http://schemas.openxmlformats.org/officeDocument/2006/relationships/image" Target="../media/image4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2.svg"/><Relationship Id="rId24" Type="http://schemas.openxmlformats.org/officeDocument/2006/relationships/image" Target="../media/image27.png"/><Relationship Id="rId5" Type="http://schemas.openxmlformats.org/officeDocument/2006/relationships/image" Target="../media/image26.svg"/><Relationship Id="rId15" Type="http://schemas.openxmlformats.org/officeDocument/2006/relationships/image" Target="../media/image36.svg"/><Relationship Id="rId23" Type="http://schemas.openxmlformats.org/officeDocument/2006/relationships/image" Target="../media/image10.svg"/><Relationship Id="rId28" Type="http://schemas.openxmlformats.org/officeDocument/2006/relationships/image" Target="../media/image29.png"/><Relationship Id="rId10" Type="http://schemas.openxmlformats.org/officeDocument/2006/relationships/image" Target="../media/image20.png"/><Relationship Id="rId19" Type="http://schemas.openxmlformats.org/officeDocument/2006/relationships/image" Target="../media/image38.svg"/><Relationship Id="rId4" Type="http://schemas.openxmlformats.org/officeDocument/2006/relationships/image" Target="../media/image17.png"/><Relationship Id="rId9" Type="http://schemas.openxmlformats.org/officeDocument/2006/relationships/image" Target="../media/image30.svg"/><Relationship Id="rId14" Type="http://schemas.openxmlformats.org/officeDocument/2006/relationships/image" Target="../media/image22.png"/><Relationship Id="rId22" Type="http://schemas.openxmlformats.org/officeDocument/2006/relationships/image" Target="../media/image26.png"/><Relationship Id="rId27" Type="http://schemas.openxmlformats.org/officeDocument/2006/relationships/image" Target="../media/image4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3" Type="http://schemas.openxmlformats.org/officeDocument/2006/relationships/image" Target="../media/image8.svg"/><Relationship Id="rId7" Type="http://schemas.openxmlformats.org/officeDocument/2006/relationships/image" Target="../media/image38.svg"/><Relationship Id="rId12" Type="http://schemas.openxmlformats.org/officeDocument/2006/relationships/image" Target="../media/image30.png"/><Relationship Id="rId17" Type="http://schemas.openxmlformats.org/officeDocument/2006/relationships/image" Target="../media/image36.svg"/><Relationship Id="rId2" Type="http://schemas.openxmlformats.org/officeDocument/2006/relationships/image" Target="../media/image10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46.svg"/><Relationship Id="rId5" Type="http://schemas.openxmlformats.org/officeDocument/2006/relationships/image" Target="../media/image12.svg"/><Relationship Id="rId15" Type="http://schemas.openxmlformats.org/officeDocument/2006/relationships/image" Target="../media/image48.sv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40.sv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938B1-C901-4B89-A4D4-F0D46F42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NUOVO MODELLO CON 20 SEDI</a:t>
            </a:r>
            <a:br>
              <a:rPr lang="it-IT" dirty="0"/>
            </a:br>
            <a:r>
              <a:rPr lang="it-IT" b="0" dirty="0" err="1">
                <a:latin typeface="Univers Light" panose="020B0403020202020204" pitchFamily="34" charset="0"/>
              </a:rPr>
              <a:t>SEDI</a:t>
            </a:r>
            <a:r>
              <a:rPr lang="it-IT" b="0" dirty="0">
                <a:latin typeface="Univers Light" panose="020B0403020202020204" pitchFamily="34" charset="0"/>
              </a:rPr>
              <a:t> QUALIFICABILI E AGGIORNAMENTO DEI LORO DATI</a:t>
            </a:r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F344F6-F6F1-467A-ACCA-00C4F24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655-900A-4BE4-AE4C-FB57AC7D6354}" type="datetime1">
              <a:rPr lang="it-IT" smtClean="0"/>
              <a:pPr/>
              <a:t>14/07/2020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6F2593-511D-42DC-9147-35065A24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57DC15-4196-486E-8C91-B7845617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294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2D2DF-EAA5-409B-B462-EDDAA215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Specifiche del nuovo modello delle sedi qualificabili su </a:t>
            </a:r>
            <a:r>
              <a:rPr lang="it-IT" dirty="0" err="1"/>
              <a:t>WeBUY</a:t>
            </a:r>
            <a:r>
              <a:rPr lang="it-IT" dirty="0"/>
              <a:t> a 20 posizioni disponibili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83E882-1DE9-4AEB-9AF9-EF3787FB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655-900A-4BE4-AE4C-FB57AC7D6354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9734C7-6DE5-4318-B785-F620D915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438AD7-717A-4253-AC75-210146B7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2</a:t>
            </a:fld>
            <a:endParaRPr lang="it-IT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ADBA2BC-03E4-4B85-A23F-98E6FECF8FFB}"/>
              </a:ext>
            </a:extLst>
          </p:cNvPr>
          <p:cNvSpPr/>
          <p:nvPr/>
        </p:nvSpPr>
        <p:spPr>
          <a:xfrm>
            <a:off x="304800" y="897208"/>
            <a:ext cx="11582400" cy="589073"/>
          </a:xfrm>
          <a:prstGeom prst="roundRect">
            <a:avLst>
              <a:gd name="adj" fmla="val 3084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it-IT" sz="1100" dirty="0">
                <a:solidFill>
                  <a:schemeClr val="bg1"/>
                </a:solidFill>
                <a:latin typeface="Univers" panose="020B0503020202020204" pitchFamily="34" charset="0"/>
              </a:rPr>
              <a:t>SU WEBUY E’ POSSIBILE INDICARE UNA SEDE LEGALE E UN SET DI MAX 20 SEDI AGGIUNTIVE, CHE POSSONO ESSERE DI TRE TIPOLOGIE DISTINTE [PRODUTTIVA, AMMINISTRATIVA E COMMERCIALE];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0BFA801-A33F-47DC-9DD6-84C7650AF1A5}"/>
              </a:ext>
            </a:extLst>
          </p:cNvPr>
          <p:cNvSpPr/>
          <p:nvPr/>
        </p:nvSpPr>
        <p:spPr>
          <a:xfrm>
            <a:off x="924671" y="3415239"/>
            <a:ext cx="10878994" cy="1644835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sz="1050" b="1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IMPORTANTE: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LE SEDI AGGIUNTIVE NON SONO OBBLIGATORIE;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NON DEVONO ESSERE NECESSARIAMENTE PRESENTI TUTTE LE VARIE TIPOLOGIE DI SEDE (ES. UN FORNITORE PUO’ NON AVERE UNA SEDE AGGIUNTIVA DI TIPO COMMERCIALE)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OGNI FORNITORE POTRA’ INDICARE COMPLESSIVAMENTE 20 SEDI, DI CUI SOLO QUELLE PRODUTTIVE SARANNO INVIATE VERSO MLM, PERTANTO SI CONSIGLIA AI FORNITORI CHE POSSIEDONO PIU’ DI 20 SEDI DI DARE PRIORITA’ A QUELLE DI TIPO «PRODUTTIVO» INVECE CHE «COMMERCIALE» E/O «AMMINISTRATIVO»</a:t>
            </a:r>
          </a:p>
        </p:txBody>
      </p:sp>
      <p:pic>
        <p:nvPicPr>
          <p:cNvPr id="8" name="Elemento grafico 7" descr="Dorso della mano con indice che punta verso destra">
            <a:extLst>
              <a:ext uri="{FF2B5EF4-FFF2-40B4-BE49-F238E27FC236}">
                <a16:creationId xmlns:a16="http://schemas.microsoft.com/office/drawing/2014/main" id="{E2B46D10-85A9-4018-9E0C-E08B5786C7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8336" y="4020081"/>
            <a:ext cx="536334" cy="53633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7EF19D69-ED4D-4861-B17E-766E8A281142}"/>
              </a:ext>
            </a:extLst>
          </p:cNvPr>
          <p:cNvSpPr/>
          <p:nvPr/>
        </p:nvSpPr>
        <p:spPr>
          <a:xfrm>
            <a:off x="304800" y="3369701"/>
            <a:ext cx="11582400" cy="177671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CEFB3CF-6DAA-4D47-8211-24E0D350AE45}"/>
              </a:ext>
            </a:extLst>
          </p:cNvPr>
          <p:cNvSpPr/>
          <p:nvPr/>
        </p:nvSpPr>
        <p:spPr>
          <a:xfrm>
            <a:off x="911390" y="5433753"/>
            <a:ext cx="10892274" cy="773687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sz="1050" b="1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ATTENZIONE: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QUALORA UNA SEDE SIA DI TIPO LEGALE MA ANCHE DI TIPO PRODUTTIVO, QUESTA VA RIPROPOSTA COME STABILIMENTO TRA LE SEDI AGGIUNTIVE, IN MODO CHE POSSA ESSERE QUALIFICATA E UTILIZZATA SUL SISTEMA MLM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51971E8-6C75-419D-A01A-FB318658EF7F}"/>
              </a:ext>
            </a:extLst>
          </p:cNvPr>
          <p:cNvSpPr/>
          <p:nvPr/>
        </p:nvSpPr>
        <p:spPr>
          <a:xfrm>
            <a:off x="304800" y="5433753"/>
            <a:ext cx="11582400" cy="824488"/>
          </a:xfrm>
          <a:prstGeom prst="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Elemento grafico 11" descr="Avviso">
            <a:extLst>
              <a:ext uri="{FF2B5EF4-FFF2-40B4-BE49-F238E27FC236}">
                <a16:creationId xmlns:a16="http://schemas.microsoft.com/office/drawing/2014/main" id="{3CE37BDB-5750-4052-BD16-81C91D65E7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8336" y="5618644"/>
            <a:ext cx="455176" cy="455176"/>
          </a:xfrm>
          <a:prstGeom prst="rect">
            <a:avLst/>
          </a:prstGeom>
        </p:spPr>
      </p:pic>
      <p:pic>
        <p:nvPicPr>
          <p:cNvPr id="13" name="Elemento grafico 12" descr="Fabbrica">
            <a:extLst>
              <a:ext uri="{FF2B5EF4-FFF2-40B4-BE49-F238E27FC236}">
                <a16:creationId xmlns:a16="http://schemas.microsoft.com/office/drawing/2014/main" id="{FE6F4F77-B20D-49D9-96CC-A434B6FA967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834601" y="1730837"/>
            <a:ext cx="714244" cy="714244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7F5C44F-56DB-49FE-9701-16E4988BA80A}"/>
              </a:ext>
            </a:extLst>
          </p:cNvPr>
          <p:cNvSpPr txBox="1"/>
          <p:nvPr/>
        </p:nvSpPr>
        <p:spPr>
          <a:xfrm>
            <a:off x="4232730" y="2448878"/>
            <a:ext cx="18850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latin typeface="Univers" panose="020B0503020202020204" pitchFamily="34" charset="0"/>
              </a:rPr>
              <a:t>SEDE «PRODUTTIVA»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08388D2-C791-4878-AEC4-6584F58ABEDB}"/>
              </a:ext>
            </a:extLst>
          </p:cNvPr>
          <p:cNvSpPr txBox="1"/>
          <p:nvPr/>
        </p:nvSpPr>
        <p:spPr>
          <a:xfrm>
            <a:off x="876301" y="2428150"/>
            <a:ext cx="1566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Univers" panose="020B0503020202020204" pitchFamily="34" charset="0"/>
              </a:rPr>
              <a:t>N.1 SEDE LEGALE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48748349-D76A-4290-BDF8-8363032BCDE2}"/>
              </a:ext>
            </a:extLst>
          </p:cNvPr>
          <p:cNvSpPr txBox="1"/>
          <p:nvPr/>
        </p:nvSpPr>
        <p:spPr>
          <a:xfrm>
            <a:off x="6528755" y="2448878"/>
            <a:ext cx="22423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latin typeface="Univers" panose="020B0503020202020204" pitchFamily="34" charset="0"/>
              </a:rPr>
              <a:t>SEDE «AMMINISTRATIVA»</a:t>
            </a:r>
          </a:p>
        </p:txBody>
      </p:sp>
      <p:pic>
        <p:nvPicPr>
          <p:cNvPr id="40" name="Elemento grafico 39" descr="Registro">
            <a:extLst>
              <a:ext uri="{FF2B5EF4-FFF2-40B4-BE49-F238E27FC236}">
                <a16:creationId xmlns:a16="http://schemas.microsoft.com/office/drawing/2014/main" id="{45E21A69-6EA5-4DA0-AA33-A38BEB28341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337438" y="1771930"/>
            <a:ext cx="690003" cy="690003"/>
          </a:xfrm>
          <a:prstGeom prst="rect">
            <a:avLst/>
          </a:prstGeom>
        </p:spPr>
      </p:pic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863D690-2416-4A42-9964-996440B32F59}"/>
              </a:ext>
            </a:extLst>
          </p:cNvPr>
          <p:cNvSpPr txBox="1"/>
          <p:nvPr/>
        </p:nvSpPr>
        <p:spPr>
          <a:xfrm>
            <a:off x="9294118" y="2448877"/>
            <a:ext cx="18534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latin typeface="Univers" panose="020B0503020202020204" pitchFamily="34" charset="0"/>
              </a:rPr>
              <a:t>SEDE «COMMERCIALE»</a:t>
            </a:r>
          </a:p>
        </p:txBody>
      </p:sp>
      <p:pic>
        <p:nvPicPr>
          <p:cNvPr id="44" name="Elemento grafico 43" descr="Casa">
            <a:extLst>
              <a:ext uri="{FF2B5EF4-FFF2-40B4-BE49-F238E27FC236}">
                <a16:creationId xmlns:a16="http://schemas.microsoft.com/office/drawing/2014/main" id="{CDA73B52-BA3B-47D9-B15D-4DE6C395108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370985" y="1839270"/>
            <a:ext cx="605795" cy="605795"/>
          </a:xfrm>
          <a:prstGeom prst="rect">
            <a:avLst/>
          </a:prstGeom>
        </p:spPr>
      </p:pic>
      <p:pic>
        <p:nvPicPr>
          <p:cNvPr id="46" name="Elemento grafico 45" descr="Chiosco">
            <a:extLst>
              <a:ext uri="{FF2B5EF4-FFF2-40B4-BE49-F238E27FC236}">
                <a16:creationId xmlns:a16="http://schemas.microsoft.com/office/drawing/2014/main" id="{789004AF-B670-43E9-BAE8-445867FDF863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9898889" y="1809748"/>
            <a:ext cx="635421" cy="635421"/>
          </a:xfrm>
          <a:prstGeom prst="rect">
            <a:avLst/>
          </a:prstGeom>
        </p:spPr>
      </p:pic>
      <p:sp>
        <p:nvSpPr>
          <p:cNvPr id="47" name="Parentesi graffa aperta 46">
            <a:extLst>
              <a:ext uri="{FF2B5EF4-FFF2-40B4-BE49-F238E27FC236}">
                <a16:creationId xmlns:a16="http://schemas.microsoft.com/office/drawing/2014/main" id="{6DA5E723-BB4F-404C-9A04-A89EBC7A39D7}"/>
              </a:ext>
            </a:extLst>
          </p:cNvPr>
          <p:cNvSpPr/>
          <p:nvPr/>
        </p:nvSpPr>
        <p:spPr>
          <a:xfrm rot="16200000">
            <a:off x="7622051" y="-749294"/>
            <a:ext cx="261609" cy="7040252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B4E384A5-6221-4548-92CC-9918C58B6109}"/>
              </a:ext>
            </a:extLst>
          </p:cNvPr>
          <p:cNvSpPr txBox="1"/>
          <p:nvPr/>
        </p:nvSpPr>
        <p:spPr>
          <a:xfrm>
            <a:off x="5982765" y="2962381"/>
            <a:ext cx="33113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Univers" panose="020B0503020202020204" pitchFamily="34" charset="0"/>
              </a:rPr>
              <a:t>SEDI AGGIUNTIVE DA 01 A 20:</a:t>
            </a:r>
          </a:p>
        </p:txBody>
      </p:sp>
      <p:pic>
        <p:nvPicPr>
          <p:cNvPr id="50" name="Elemento grafico 49" descr="Aggiungi">
            <a:extLst>
              <a:ext uri="{FF2B5EF4-FFF2-40B4-BE49-F238E27FC236}">
                <a16:creationId xmlns:a16="http://schemas.microsoft.com/office/drawing/2014/main" id="{E841C4A5-E423-49A5-ADF7-E5B4B5B94EA9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849180" y="1980452"/>
            <a:ext cx="589073" cy="58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7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2D2DF-EAA5-409B-B462-EDDAA215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Specifiche del nuovo modello delle sedi qualificabili su </a:t>
            </a:r>
            <a:r>
              <a:rPr lang="it-IT" dirty="0" err="1"/>
              <a:t>WeBUY</a:t>
            </a:r>
            <a:r>
              <a:rPr lang="it-IT" dirty="0"/>
              <a:t> a 20 posizioni disponibili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83E882-1DE9-4AEB-9AF9-EF3787FB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655-900A-4BE4-AE4C-FB57AC7D6354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9734C7-6DE5-4318-B785-F620D915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438AD7-717A-4253-AC75-210146B7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3</a:t>
            </a:fld>
            <a:endParaRPr lang="it-IT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ADBA2BC-03E4-4B85-A23F-98E6FECF8FFB}"/>
              </a:ext>
            </a:extLst>
          </p:cNvPr>
          <p:cNvSpPr/>
          <p:nvPr/>
        </p:nvSpPr>
        <p:spPr>
          <a:xfrm>
            <a:off x="304800" y="897208"/>
            <a:ext cx="11582400" cy="706509"/>
          </a:xfrm>
          <a:prstGeom prst="roundRect">
            <a:avLst>
              <a:gd name="adj" fmla="val 3084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it-IT" sz="1100" dirty="0">
                <a:solidFill>
                  <a:schemeClr val="bg1"/>
                </a:solidFill>
                <a:latin typeface="Univers" panose="020B0503020202020204" pitchFamily="34" charset="0"/>
              </a:rPr>
              <a:t>IL NUMERO DI SEDI MASSIMO DISPONIBILE PER LA QUALIFICA PASSA DA 10 A 20, CON LA LIMITAZIONE PER LE SEDI AVENTI COUNTRY BRASILE, CHE POTRANNO ESSERE AL MASSIMO 12, PERTANTO TUTTI I FORNITORI AVRANNO A DISPOSIZIONE 20 SLOT COSI’ DISTRIBUITI: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0BFA801-A33F-47DC-9DD6-84C7650AF1A5}"/>
              </a:ext>
            </a:extLst>
          </p:cNvPr>
          <p:cNvSpPr/>
          <p:nvPr/>
        </p:nvSpPr>
        <p:spPr>
          <a:xfrm>
            <a:off x="911390" y="3401846"/>
            <a:ext cx="10892274" cy="1343036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sz="1050" b="1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IMPORTANTE: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TUTTI I FORNITORI VEDRANNO, NELL’AREA DEI FORM SUPPLEMENTARI, 20 POSIZIONI DISPONIBILI PER LE PROPRIE SEDI: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I FORNITORI NUOVI VISUALIZZERANNO I FORM SUPPLEMENTARI DURANTE LA REGISTRAZIONE;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I FORNITORI GIA’ QUALIFICATI DOVRANNO ACCEDERE ALLLA PROPRIA ANAGRAFICA E SUCCESSIVAMENTE DOVRANNO AGGIORNARE LE PROPRIE QUALIFICAZIONI, INDICANDO QUALI DELLE NUOVE SEDI INTENDONO QUALIFICARE PER I GM DI COMPETENZA</a:t>
            </a:r>
          </a:p>
        </p:txBody>
      </p:sp>
      <p:pic>
        <p:nvPicPr>
          <p:cNvPr id="8" name="Elemento grafico 7" descr="Dorso della mano con indice che punta verso destra">
            <a:extLst>
              <a:ext uri="{FF2B5EF4-FFF2-40B4-BE49-F238E27FC236}">
                <a16:creationId xmlns:a16="http://schemas.microsoft.com/office/drawing/2014/main" id="{E2B46D10-85A9-4018-9E0C-E08B5786C7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8336" y="3755686"/>
            <a:ext cx="536334" cy="53633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7EF19D69-ED4D-4861-B17E-766E8A281142}"/>
              </a:ext>
            </a:extLst>
          </p:cNvPr>
          <p:cNvSpPr/>
          <p:nvPr/>
        </p:nvSpPr>
        <p:spPr>
          <a:xfrm>
            <a:off x="304800" y="3358419"/>
            <a:ext cx="11582400" cy="1460098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CEFB3CF-6DAA-4D47-8211-24E0D350AE45}"/>
              </a:ext>
            </a:extLst>
          </p:cNvPr>
          <p:cNvSpPr/>
          <p:nvPr/>
        </p:nvSpPr>
        <p:spPr>
          <a:xfrm>
            <a:off x="911390" y="5044619"/>
            <a:ext cx="10892274" cy="1213622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sz="1050" b="1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ATTENZIONE: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SI RACCOMANDA AI FORNITORI GIA’ QUALIFICATI CHE ABBIANO GIA’ IMPEGNATO TUTTE LE PRIME 10 POSIZIONI, DI EVITARE ASSOLUTAMENTE DI SOVRASCRIVERE ALCUN DATO, E DI PROCEDERE AD OCCUPARE LE NUOVE POSIZIONI SEGUENDO QUANTO CONSIGLIATO SOPRA;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  <a:latin typeface="Univers Light" panose="020B0403020202020204" pitchFamily="34" charset="0"/>
              </a:rPr>
              <a:t>SI RACCOMANDA AI FORNITORI CON SEDI BRASILIANE DI CONCENTRARLE ALL’INTERNO DELLE PRIME 12 POSIZIONI, PER EVITARE DI NON AVERE POI DELLE  POSIZIONI LIBERE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51971E8-6C75-419D-A01A-FB318658EF7F}"/>
              </a:ext>
            </a:extLst>
          </p:cNvPr>
          <p:cNvSpPr/>
          <p:nvPr/>
        </p:nvSpPr>
        <p:spPr>
          <a:xfrm>
            <a:off x="304800" y="4970446"/>
            <a:ext cx="11582400" cy="1328701"/>
          </a:xfrm>
          <a:prstGeom prst="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Elemento grafico 11" descr="Avviso">
            <a:extLst>
              <a:ext uri="{FF2B5EF4-FFF2-40B4-BE49-F238E27FC236}">
                <a16:creationId xmlns:a16="http://schemas.microsoft.com/office/drawing/2014/main" id="{3CE37BDB-5750-4052-BD16-81C91D65E7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8336" y="5390044"/>
            <a:ext cx="455176" cy="455176"/>
          </a:xfrm>
          <a:prstGeom prst="rect">
            <a:avLst/>
          </a:prstGeom>
        </p:spPr>
      </p:pic>
      <p:pic>
        <p:nvPicPr>
          <p:cNvPr id="13" name="Elemento grafico 12" descr="Fabbrica">
            <a:extLst>
              <a:ext uri="{FF2B5EF4-FFF2-40B4-BE49-F238E27FC236}">
                <a16:creationId xmlns:a16="http://schemas.microsoft.com/office/drawing/2014/main" id="{FE6F4F77-B20D-49D9-96CC-A434B6FA967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556485" y="1793661"/>
            <a:ext cx="504000" cy="5040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AADC590-DD2A-4F12-9CC2-51FBDA4E3A8D}"/>
              </a:ext>
            </a:extLst>
          </p:cNvPr>
          <p:cNvSpPr txBox="1"/>
          <p:nvPr/>
        </p:nvSpPr>
        <p:spPr>
          <a:xfrm>
            <a:off x="2482850" y="2228859"/>
            <a:ext cx="6437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N.1</a:t>
            </a:r>
          </a:p>
        </p:txBody>
      </p:sp>
      <p:pic>
        <p:nvPicPr>
          <p:cNvPr id="15" name="Elemento grafico 14" descr="Fabbrica">
            <a:extLst>
              <a:ext uri="{FF2B5EF4-FFF2-40B4-BE49-F238E27FC236}">
                <a16:creationId xmlns:a16="http://schemas.microsoft.com/office/drawing/2014/main" id="{E22DE936-547D-4CCF-B964-6FF9CF4556D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391083" y="1793661"/>
            <a:ext cx="504000" cy="50400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AC814DF-BA51-48D0-90F5-911F674B5611}"/>
              </a:ext>
            </a:extLst>
          </p:cNvPr>
          <p:cNvSpPr txBox="1"/>
          <p:nvPr/>
        </p:nvSpPr>
        <p:spPr>
          <a:xfrm>
            <a:off x="3277698" y="2228859"/>
            <a:ext cx="727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N.2</a:t>
            </a:r>
          </a:p>
        </p:txBody>
      </p:sp>
      <p:pic>
        <p:nvPicPr>
          <p:cNvPr id="17" name="Elemento grafico 16" descr="Fabbrica">
            <a:extLst>
              <a:ext uri="{FF2B5EF4-FFF2-40B4-BE49-F238E27FC236}">
                <a16:creationId xmlns:a16="http://schemas.microsoft.com/office/drawing/2014/main" id="{1F371F49-31D0-4855-BA7D-BD01EB9B36A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177509" y="1793661"/>
            <a:ext cx="504000" cy="504000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15FCC7E-EFF8-4353-A538-11E2C2F7A832}"/>
              </a:ext>
            </a:extLst>
          </p:cNvPr>
          <p:cNvSpPr txBox="1"/>
          <p:nvPr/>
        </p:nvSpPr>
        <p:spPr>
          <a:xfrm>
            <a:off x="4301384" y="2228859"/>
            <a:ext cx="3054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…</a:t>
            </a:r>
          </a:p>
        </p:txBody>
      </p:sp>
      <p:pic>
        <p:nvPicPr>
          <p:cNvPr id="19" name="Elemento grafico 18" descr="Fabbrica">
            <a:extLst>
              <a:ext uri="{FF2B5EF4-FFF2-40B4-BE49-F238E27FC236}">
                <a16:creationId xmlns:a16="http://schemas.microsoft.com/office/drawing/2014/main" id="{06713BDD-9A40-4E15-BF71-2F761781FF2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27618" y="1793661"/>
            <a:ext cx="504000" cy="504000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8A1E251-608B-4724-A22F-797921DB1C13}"/>
              </a:ext>
            </a:extLst>
          </p:cNvPr>
          <p:cNvSpPr txBox="1"/>
          <p:nvPr/>
        </p:nvSpPr>
        <p:spPr>
          <a:xfrm>
            <a:off x="4907883" y="2238796"/>
            <a:ext cx="727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N.12</a:t>
            </a:r>
          </a:p>
        </p:txBody>
      </p:sp>
      <p:sp>
        <p:nvSpPr>
          <p:cNvPr id="21" name="Parentesi graffa aperta 20">
            <a:extLst>
              <a:ext uri="{FF2B5EF4-FFF2-40B4-BE49-F238E27FC236}">
                <a16:creationId xmlns:a16="http://schemas.microsoft.com/office/drawing/2014/main" id="{C58A784F-F19D-4A4A-91A6-3FDA7F194A23}"/>
              </a:ext>
            </a:extLst>
          </p:cNvPr>
          <p:cNvSpPr/>
          <p:nvPr/>
        </p:nvSpPr>
        <p:spPr>
          <a:xfrm rot="16200000">
            <a:off x="3968461" y="941986"/>
            <a:ext cx="161250" cy="3097538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7F5C44F-56DB-49FE-9701-16E4988BA80A}"/>
              </a:ext>
            </a:extLst>
          </p:cNvPr>
          <p:cNvSpPr txBox="1"/>
          <p:nvPr/>
        </p:nvSpPr>
        <p:spPr>
          <a:xfrm>
            <a:off x="2324100" y="2601279"/>
            <a:ext cx="33113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Univers" panose="020B0503020202020204" pitchFamily="34" charset="0"/>
              </a:rPr>
              <a:t>SEDI DA 01 A 12:</a:t>
            </a:r>
          </a:p>
          <a:p>
            <a:pPr algn="ctr"/>
            <a:r>
              <a:rPr lang="it-IT" sz="1100" b="1" dirty="0">
                <a:latin typeface="Univers" panose="020B0503020202020204" pitchFamily="34" charset="0"/>
              </a:rPr>
              <a:t>SONO DISPONIBILI TUTTE LE COUNTRY, COMPRESO IL BRASILE</a:t>
            </a:r>
          </a:p>
        </p:txBody>
      </p:sp>
      <p:pic>
        <p:nvPicPr>
          <p:cNvPr id="23" name="Elemento grafico 22" descr="Fabbrica">
            <a:extLst>
              <a:ext uri="{FF2B5EF4-FFF2-40B4-BE49-F238E27FC236}">
                <a16:creationId xmlns:a16="http://schemas.microsoft.com/office/drawing/2014/main" id="{9CA6C3A7-BBE4-4B28-9A06-3281342DB61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435757" y="1811989"/>
            <a:ext cx="504000" cy="504000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942E2B2-9318-42EF-A871-BA0A066EB6E5}"/>
              </a:ext>
            </a:extLst>
          </p:cNvPr>
          <p:cNvSpPr txBox="1"/>
          <p:nvPr/>
        </p:nvSpPr>
        <p:spPr>
          <a:xfrm>
            <a:off x="6350565" y="2247187"/>
            <a:ext cx="696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N.13</a:t>
            </a:r>
          </a:p>
        </p:txBody>
      </p:sp>
      <p:pic>
        <p:nvPicPr>
          <p:cNvPr id="25" name="Elemento grafico 24" descr="Fabbrica">
            <a:extLst>
              <a:ext uri="{FF2B5EF4-FFF2-40B4-BE49-F238E27FC236}">
                <a16:creationId xmlns:a16="http://schemas.microsoft.com/office/drawing/2014/main" id="{3980B0C6-FF1F-49A6-B866-4F3E2013208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270355" y="1811989"/>
            <a:ext cx="504000" cy="504000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3E10121-FBAD-403D-BD90-C71DDEEDB526}"/>
              </a:ext>
            </a:extLst>
          </p:cNvPr>
          <p:cNvSpPr txBox="1"/>
          <p:nvPr/>
        </p:nvSpPr>
        <p:spPr>
          <a:xfrm>
            <a:off x="7156970" y="2247187"/>
            <a:ext cx="727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N.14</a:t>
            </a:r>
          </a:p>
        </p:txBody>
      </p:sp>
      <p:pic>
        <p:nvPicPr>
          <p:cNvPr id="27" name="Elemento grafico 26" descr="Fabbrica">
            <a:extLst>
              <a:ext uri="{FF2B5EF4-FFF2-40B4-BE49-F238E27FC236}">
                <a16:creationId xmlns:a16="http://schemas.microsoft.com/office/drawing/2014/main" id="{BBA1E699-7CE8-425A-827F-298E5D9C2D7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056781" y="1811989"/>
            <a:ext cx="504000" cy="504000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B82DACD-86E9-4B03-88D6-118B7DF338D1}"/>
              </a:ext>
            </a:extLst>
          </p:cNvPr>
          <p:cNvSpPr txBox="1"/>
          <p:nvPr/>
        </p:nvSpPr>
        <p:spPr>
          <a:xfrm>
            <a:off x="8194511" y="2247187"/>
            <a:ext cx="3054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…</a:t>
            </a:r>
          </a:p>
        </p:txBody>
      </p:sp>
      <p:pic>
        <p:nvPicPr>
          <p:cNvPr id="29" name="Elemento grafico 28" descr="Fabbrica">
            <a:extLst>
              <a:ext uri="{FF2B5EF4-FFF2-40B4-BE49-F238E27FC236}">
                <a16:creationId xmlns:a16="http://schemas.microsoft.com/office/drawing/2014/main" id="{051B982C-2768-4B83-9207-25D4ABDE7DD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906890" y="1811989"/>
            <a:ext cx="504000" cy="504000"/>
          </a:xfrm>
          <a:prstGeom prst="rect">
            <a:avLst/>
          </a:pr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83CB2D4-3690-4B4F-A2B3-C68E25B48375}"/>
              </a:ext>
            </a:extLst>
          </p:cNvPr>
          <p:cNvSpPr txBox="1"/>
          <p:nvPr/>
        </p:nvSpPr>
        <p:spPr>
          <a:xfrm>
            <a:off x="8787155" y="2257124"/>
            <a:ext cx="727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N.20</a:t>
            </a:r>
          </a:p>
        </p:txBody>
      </p:sp>
      <p:sp>
        <p:nvSpPr>
          <p:cNvPr id="31" name="Parentesi graffa aperta 30">
            <a:extLst>
              <a:ext uri="{FF2B5EF4-FFF2-40B4-BE49-F238E27FC236}">
                <a16:creationId xmlns:a16="http://schemas.microsoft.com/office/drawing/2014/main" id="{ADD13D9A-1EE9-4EF4-BB82-F955B13393BD}"/>
              </a:ext>
            </a:extLst>
          </p:cNvPr>
          <p:cNvSpPr/>
          <p:nvPr/>
        </p:nvSpPr>
        <p:spPr>
          <a:xfrm rot="16200000">
            <a:off x="7847733" y="960314"/>
            <a:ext cx="161250" cy="3097538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0866A08-8624-4893-9D91-4B0B13A23A07}"/>
              </a:ext>
            </a:extLst>
          </p:cNvPr>
          <p:cNvSpPr txBox="1"/>
          <p:nvPr/>
        </p:nvSpPr>
        <p:spPr>
          <a:xfrm>
            <a:off x="6040582" y="2601279"/>
            <a:ext cx="3685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Univers" panose="020B0503020202020204" pitchFamily="34" charset="0"/>
              </a:rPr>
              <a:t>SEDI DA 13 A 20:</a:t>
            </a:r>
          </a:p>
          <a:p>
            <a:pPr algn="ctr"/>
            <a:r>
              <a:rPr lang="it-IT" sz="1100" b="1" dirty="0">
                <a:latin typeface="Univers" panose="020B0503020202020204" pitchFamily="34" charset="0"/>
              </a:rPr>
              <a:t>SONO DISPONIBILI TUTTE LE COUNTRY, MENO CHE IL BRASILE (NON SELEZIONABILE)</a:t>
            </a:r>
          </a:p>
        </p:txBody>
      </p:sp>
      <p:sp>
        <p:nvSpPr>
          <p:cNvPr id="33" name="Freccia a destra 32">
            <a:extLst>
              <a:ext uri="{FF2B5EF4-FFF2-40B4-BE49-F238E27FC236}">
                <a16:creationId xmlns:a16="http://schemas.microsoft.com/office/drawing/2014/main" id="{587FD1B6-76DB-46D5-826D-01E352C1A835}"/>
              </a:ext>
            </a:extLst>
          </p:cNvPr>
          <p:cNvSpPr/>
          <p:nvPr/>
        </p:nvSpPr>
        <p:spPr>
          <a:xfrm>
            <a:off x="5770295" y="2354909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pic>
        <p:nvPicPr>
          <p:cNvPr id="34" name="Elemento grafico 33" descr="Mappa con segnaposto">
            <a:extLst>
              <a:ext uri="{FF2B5EF4-FFF2-40B4-BE49-F238E27FC236}">
                <a16:creationId xmlns:a16="http://schemas.microsoft.com/office/drawing/2014/main" id="{41CB50F0-8920-48BA-97BF-6FB286FC40C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53512" y="1820889"/>
            <a:ext cx="714244" cy="714244"/>
          </a:xfrm>
          <a:prstGeom prst="rect">
            <a:avLst/>
          </a:prstGeom>
        </p:spPr>
      </p:pic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560FEE64-861C-484F-BA0E-C18686C6F99E}"/>
              </a:ext>
            </a:extLst>
          </p:cNvPr>
          <p:cNvSpPr/>
          <p:nvPr/>
        </p:nvSpPr>
        <p:spPr>
          <a:xfrm>
            <a:off x="1647198" y="2342074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08388D2-C791-4878-AEC4-6584F58ABEDB}"/>
              </a:ext>
            </a:extLst>
          </p:cNvPr>
          <p:cNvSpPr txBox="1"/>
          <p:nvPr/>
        </p:nvSpPr>
        <p:spPr>
          <a:xfrm>
            <a:off x="316685" y="2601279"/>
            <a:ext cx="12588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latin typeface="Univers" panose="020B0503020202020204" pitchFamily="34" charset="0"/>
              </a:rPr>
              <a:t>N. 20 SEDI TOTALI PER FORNITORE</a:t>
            </a:r>
          </a:p>
        </p:txBody>
      </p:sp>
    </p:spTree>
    <p:extLst>
      <p:ext uri="{BB962C8B-B14F-4D97-AF65-F5344CB8AC3E}">
        <p14:creationId xmlns:p14="http://schemas.microsoft.com/office/powerpoint/2010/main" val="192878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6B241-11FD-437F-BC69-3E73E3DF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WEBUY/MLM</a:t>
            </a:r>
            <a:br>
              <a:rPr lang="it-IT" dirty="0"/>
            </a:br>
            <a:r>
              <a:rPr lang="it-IT" b="0" dirty="0">
                <a:latin typeface="Univers Light" panose="020B0403020202020204" pitchFamily="34" charset="0"/>
              </a:rPr>
              <a:t>GESTIONE DELLE SEDI NON LEGALI E INVIO DA WEBUY VERSO MLM</a:t>
            </a:r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4D2898-AF9F-4551-AE46-2EA37D3D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655-900A-4BE4-AE4C-FB57AC7D6354}" type="datetime1">
              <a:rPr lang="it-IT" smtClean="0"/>
              <a:pPr/>
              <a:t>14/07/2020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91811E-A91C-454D-B311-4D78DB16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GESTIONE DELLE SEDI IN ANAGRAFICA E IN QUALIFICA – DOC. VERSIONE 1.0 DEL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E01EB15-7015-41DB-81E2-DF58F934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39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DD8E979F-3AA6-47BC-9CE4-9BA9AA73F91F}"/>
              </a:ext>
            </a:extLst>
          </p:cNvPr>
          <p:cNvSpPr/>
          <p:nvPr/>
        </p:nvSpPr>
        <p:spPr>
          <a:xfrm>
            <a:off x="304800" y="897208"/>
            <a:ext cx="11582400" cy="706509"/>
          </a:xfrm>
          <a:prstGeom prst="roundRect">
            <a:avLst>
              <a:gd name="adj" fmla="val 3084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it-IT" sz="1100" dirty="0">
                <a:solidFill>
                  <a:schemeClr val="bg1"/>
                </a:solidFill>
                <a:latin typeface="Univers" panose="020B0503020202020204" pitchFamily="34" charset="0"/>
              </a:rPr>
              <a:t>POSSONO ACCEDERE AL SISTEMA MLM TUTTI I FORNITORI CHE POSSIEDONO ALMENO UNA QUALIFICA IN STATO «IDONEO» SU UN GRUPPO MERCE DI COMPETENZA (SCOPE) DEL SISTEMA MLM, IN CUI HANNO QUALIFICATO ALMENO UNA SEDE DI TIPO «PRODUTTIVO»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802493D-A09F-4895-BABA-26E63682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Criteri per l’accesso verso il sistema MLM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20B664C-F353-42BF-8894-BC9C4312724D}"/>
              </a:ext>
            </a:extLst>
          </p:cNvPr>
          <p:cNvSpPr/>
          <p:nvPr/>
        </p:nvSpPr>
        <p:spPr>
          <a:xfrm>
            <a:off x="3589750" y="1917199"/>
            <a:ext cx="4265227" cy="417371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0996B295-34F1-48A2-9B8B-8ACDD7621999}"/>
              </a:ext>
            </a:extLst>
          </p:cNvPr>
          <p:cNvSpPr/>
          <p:nvPr/>
        </p:nvSpPr>
        <p:spPr>
          <a:xfrm>
            <a:off x="4389983" y="2383592"/>
            <a:ext cx="3311988" cy="32409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A580D894-621F-453A-AEEC-F02A0A316380}"/>
              </a:ext>
            </a:extLst>
          </p:cNvPr>
          <p:cNvSpPr/>
          <p:nvPr/>
        </p:nvSpPr>
        <p:spPr>
          <a:xfrm>
            <a:off x="5232508" y="2829547"/>
            <a:ext cx="2343041" cy="23490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B2D9514-9F43-4092-B160-249CDF9D57EA}"/>
              </a:ext>
            </a:extLst>
          </p:cNvPr>
          <p:cNvSpPr/>
          <p:nvPr/>
        </p:nvSpPr>
        <p:spPr>
          <a:xfrm>
            <a:off x="6077700" y="3373740"/>
            <a:ext cx="1315490" cy="1260633"/>
          </a:xfrm>
          <a:prstGeom prst="ellipse">
            <a:avLst/>
          </a:prstGeom>
          <a:solidFill>
            <a:srgbClr val="E54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llout: linea 10">
            <a:extLst>
              <a:ext uri="{FF2B5EF4-FFF2-40B4-BE49-F238E27FC236}">
                <a16:creationId xmlns:a16="http://schemas.microsoft.com/office/drawing/2014/main" id="{63DD3787-18B9-4619-8980-CD5DC185E483}"/>
              </a:ext>
            </a:extLst>
          </p:cNvPr>
          <p:cNvSpPr/>
          <p:nvPr/>
        </p:nvSpPr>
        <p:spPr>
          <a:xfrm>
            <a:off x="323851" y="5726453"/>
            <a:ext cx="2272146" cy="439270"/>
          </a:xfrm>
          <a:prstGeom prst="borderCallout1">
            <a:avLst>
              <a:gd name="adj1" fmla="val 54889"/>
              <a:gd name="adj2" fmla="val 99746"/>
              <a:gd name="adj3" fmla="val -54736"/>
              <a:gd name="adj4" fmla="val 191364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bg1"/>
                </a:solidFill>
                <a:latin typeface="Univers Light" panose="020B0403020202020204" pitchFamily="34" charset="0"/>
              </a:rPr>
              <a:t>1. Fornitori su </a:t>
            </a:r>
            <a:r>
              <a:rPr lang="it-IT" sz="1200" dirty="0" err="1">
                <a:solidFill>
                  <a:schemeClr val="bg1"/>
                </a:solidFill>
                <a:latin typeface="Univers Light" panose="020B0403020202020204" pitchFamily="34" charset="0"/>
              </a:rPr>
              <a:t>WeBUY</a:t>
            </a:r>
            <a:endParaRPr lang="it-IT" sz="1200" dirty="0">
              <a:solidFill>
                <a:schemeClr val="bg1"/>
              </a:solidFill>
              <a:latin typeface="Univers Light" panose="020B0403020202020204" pitchFamily="34" charset="0"/>
            </a:endParaRPr>
          </a:p>
        </p:txBody>
      </p:sp>
      <p:sp>
        <p:nvSpPr>
          <p:cNvPr id="12" name="Callout: linea 11">
            <a:extLst>
              <a:ext uri="{FF2B5EF4-FFF2-40B4-BE49-F238E27FC236}">
                <a16:creationId xmlns:a16="http://schemas.microsoft.com/office/drawing/2014/main" id="{32886BBA-1FFA-41AF-8CBD-5097544DC63A}"/>
              </a:ext>
            </a:extLst>
          </p:cNvPr>
          <p:cNvSpPr/>
          <p:nvPr/>
        </p:nvSpPr>
        <p:spPr>
          <a:xfrm>
            <a:off x="323851" y="5130107"/>
            <a:ext cx="2272146" cy="439270"/>
          </a:xfrm>
          <a:prstGeom prst="borderCallout1">
            <a:avLst>
              <a:gd name="adj1" fmla="val 44770"/>
              <a:gd name="adj2" fmla="val 98628"/>
              <a:gd name="adj3" fmla="val -76608"/>
              <a:gd name="adj4" fmla="val 211463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bg1"/>
                </a:solidFill>
                <a:latin typeface="Univers Light" panose="020B0403020202020204" pitchFamily="34" charset="0"/>
              </a:rPr>
              <a:t>2. Fornitori classificati su GM in scope MLM</a:t>
            </a:r>
          </a:p>
        </p:txBody>
      </p:sp>
      <p:sp>
        <p:nvSpPr>
          <p:cNvPr id="13" name="Callout: linea 12">
            <a:extLst>
              <a:ext uri="{FF2B5EF4-FFF2-40B4-BE49-F238E27FC236}">
                <a16:creationId xmlns:a16="http://schemas.microsoft.com/office/drawing/2014/main" id="{9B5A9B82-FBD9-4667-88E2-E88C4DC8D6B1}"/>
              </a:ext>
            </a:extLst>
          </p:cNvPr>
          <p:cNvSpPr/>
          <p:nvPr/>
        </p:nvSpPr>
        <p:spPr>
          <a:xfrm>
            <a:off x="323851" y="4263871"/>
            <a:ext cx="2272146" cy="709160"/>
          </a:xfrm>
          <a:prstGeom prst="borderCallout1">
            <a:avLst>
              <a:gd name="adj1" fmla="val 53444"/>
              <a:gd name="adj2" fmla="val 99187"/>
              <a:gd name="adj3" fmla="val -23836"/>
              <a:gd name="adj4" fmla="val 233784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bg1"/>
                </a:solidFill>
                <a:latin typeface="Univers Light" panose="020B0403020202020204" pitchFamily="34" charset="0"/>
              </a:rPr>
              <a:t>3. Fornitori qualificati su GM in scope MLM in stato «Idoneo»</a:t>
            </a:r>
          </a:p>
        </p:txBody>
      </p:sp>
      <p:sp>
        <p:nvSpPr>
          <p:cNvPr id="14" name="Callout: linea 13">
            <a:extLst>
              <a:ext uri="{FF2B5EF4-FFF2-40B4-BE49-F238E27FC236}">
                <a16:creationId xmlns:a16="http://schemas.microsoft.com/office/drawing/2014/main" id="{93F28697-778A-44D0-B981-2E45D257539C}"/>
              </a:ext>
            </a:extLst>
          </p:cNvPr>
          <p:cNvSpPr/>
          <p:nvPr/>
        </p:nvSpPr>
        <p:spPr>
          <a:xfrm>
            <a:off x="323851" y="3397634"/>
            <a:ext cx="2272146" cy="709161"/>
          </a:xfrm>
          <a:prstGeom prst="borderCallout1">
            <a:avLst>
              <a:gd name="adj1" fmla="val 53827"/>
              <a:gd name="adj2" fmla="val 96712"/>
              <a:gd name="adj3" fmla="val 50855"/>
              <a:gd name="adj4" fmla="val 271229"/>
            </a:avLst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bg1"/>
                </a:solidFill>
                <a:latin typeface="Univers Light" panose="020B0403020202020204" pitchFamily="34" charset="0"/>
              </a:rPr>
              <a:t>4. Fornitori qualificati su GM in scope MLM in stato «Idoneo» con sedi produttive qualificate</a:t>
            </a:r>
          </a:p>
        </p:txBody>
      </p:sp>
      <p:pic>
        <p:nvPicPr>
          <p:cNvPr id="15" name="Elemento grafico 14" descr="Rinchiudere">
            <a:extLst>
              <a:ext uri="{FF2B5EF4-FFF2-40B4-BE49-F238E27FC236}">
                <a16:creationId xmlns:a16="http://schemas.microsoft.com/office/drawing/2014/main" id="{EC744D9B-C5E0-4A22-83A0-2A99216F0E6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389983" y="2561223"/>
            <a:ext cx="254006" cy="254007"/>
          </a:xfrm>
          <a:prstGeom prst="rect">
            <a:avLst/>
          </a:prstGeom>
        </p:spPr>
      </p:pic>
      <p:pic>
        <p:nvPicPr>
          <p:cNvPr id="16" name="Elemento grafico 15" descr="Sblocca">
            <a:extLst>
              <a:ext uri="{FF2B5EF4-FFF2-40B4-BE49-F238E27FC236}">
                <a16:creationId xmlns:a16="http://schemas.microsoft.com/office/drawing/2014/main" id="{1E8F9662-B314-4B0D-B7FD-DE64245D937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11097" y="3897322"/>
            <a:ext cx="255078" cy="255078"/>
          </a:xfrm>
          <a:prstGeom prst="rect">
            <a:avLst/>
          </a:prstGeom>
        </p:spPr>
      </p:pic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13D3E1A7-2D3A-4130-8635-3586180B3BFA}"/>
              </a:ext>
            </a:extLst>
          </p:cNvPr>
          <p:cNvSpPr/>
          <p:nvPr/>
        </p:nvSpPr>
        <p:spPr>
          <a:xfrm rot="10800000" flipH="1">
            <a:off x="7215784" y="3818823"/>
            <a:ext cx="2560535" cy="370465"/>
          </a:xfrm>
          <a:prstGeom prst="rightArrow">
            <a:avLst/>
          </a:prstGeom>
          <a:solidFill>
            <a:srgbClr val="E54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78BBFE7-0601-4CF6-95E0-81F57E81425B}"/>
              </a:ext>
            </a:extLst>
          </p:cNvPr>
          <p:cNvSpPr txBox="1"/>
          <p:nvPr/>
        </p:nvSpPr>
        <p:spPr>
          <a:xfrm>
            <a:off x="7933466" y="4128878"/>
            <a:ext cx="12577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Univers Light" panose="020B0604020202020204" pitchFamily="34" charset="0"/>
              </a:rPr>
              <a:t>INTEGRAZIONE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905BB4C-6F6A-4899-B2E1-83574D157023}"/>
              </a:ext>
            </a:extLst>
          </p:cNvPr>
          <p:cNvSpPr txBox="1"/>
          <p:nvPr/>
        </p:nvSpPr>
        <p:spPr>
          <a:xfrm>
            <a:off x="6689969" y="5875664"/>
            <a:ext cx="8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Univers" panose="020B0503020202020204" pitchFamily="34" charset="0"/>
              </a:rPr>
              <a:t>WEBUY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A8B03DC-9AC4-4FB3-AE77-F0BE43AADF30}"/>
              </a:ext>
            </a:extLst>
          </p:cNvPr>
          <p:cNvSpPr txBox="1"/>
          <p:nvPr/>
        </p:nvSpPr>
        <p:spPr>
          <a:xfrm>
            <a:off x="11006135" y="4389437"/>
            <a:ext cx="58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 b="1">
                <a:latin typeface="Univers" panose="020B0503020202020204" pitchFamily="34" charset="0"/>
              </a:defRPr>
            </a:lvl1pPr>
          </a:lstStyle>
          <a:p>
            <a:r>
              <a:rPr lang="it-IT" dirty="0"/>
              <a:t>MLM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4ED349FF-4750-42FB-92AF-084E79B30D14}"/>
              </a:ext>
            </a:extLst>
          </p:cNvPr>
          <p:cNvSpPr/>
          <p:nvPr/>
        </p:nvSpPr>
        <p:spPr>
          <a:xfrm>
            <a:off x="8428891" y="6046305"/>
            <a:ext cx="502840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49EF9D8-8C43-4224-95AA-4F31BF7BAA6C}"/>
              </a:ext>
            </a:extLst>
          </p:cNvPr>
          <p:cNvSpPr/>
          <p:nvPr/>
        </p:nvSpPr>
        <p:spPr>
          <a:xfrm>
            <a:off x="8428890" y="5585024"/>
            <a:ext cx="502840" cy="276999"/>
          </a:xfrm>
          <a:prstGeom prst="rect">
            <a:avLst/>
          </a:prstGeom>
          <a:solidFill>
            <a:srgbClr val="E54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E050639-5D4E-44E5-A04B-FD2F3DD89937}"/>
              </a:ext>
            </a:extLst>
          </p:cNvPr>
          <p:cNvSpPr txBox="1"/>
          <p:nvPr/>
        </p:nvSpPr>
        <p:spPr>
          <a:xfrm>
            <a:off x="8924389" y="5599537"/>
            <a:ext cx="2151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FORNITORI DI WEBUY CHE HANNO I REQUSITI MINIMI PER ANDARE IN MLM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6C5BE94-E70A-4386-A4DA-B250804CB65F}"/>
              </a:ext>
            </a:extLst>
          </p:cNvPr>
          <p:cNvSpPr txBox="1"/>
          <p:nvPr/>
        </p:nvSpPr>
        <p:spPr>
          <a:xfrm>
            <a:off x="8912335" y="6088333"/>
            <a:ext cx="29558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FORNITORI MLM</a:t>
            </a:r>
          </a:p>
        </p:txBody>
      </p:sp>
      <p:pic>
        <p:nvPicPr>
          <p:cNvPr id="28" name="Elemento grafico 27" descr="Rinchiudere">
            <a:extLst>
              <a:ext uri="{FF2B5EF4-FFF2-40B4-BE49-F238E27FC236}">
                <a16:creationId xmlns:a16="http://schemas.microsoft.com/office/drawing/2014/main" id="{07A1ADD5-D9B0-41DA-8503-3D09CCD1F9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73544" y="2984888"/>
            <a:ext cx="254006" cy="254007"/>
          </a:xfrm>
          <a:prstGeom prst="rect">
            <a:avLst/>
          </a:prstGeom>
        </p:spPr>
      </p:pic>
      <p:pic>
        <p:nvPicPr>
          <p:cNvPr id="29" name="Elemento grafico 28" descr="Rinchiudere">
            <a:extLst>
              <a:ext uri="{FF2B5EF4-FFF2-40B4-BE49-F238E27FC236}">
                <a16:creationId xmlns:a16="http://schemas.microsoft.com/office/drawing/2014/main" id="{4CBED9EE-020D-4283-B82C-AA39764F5F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47019" y="3385221"/>
            <a:ext cx="254006" cy="254007"/>
          </a:xfrm>
          <a:prstGeom prst="rect">
            <a:avLst/>
          </a:prstGeom>
        </p:spPr>
      </p:pic>
      <p:pic>
        <p:nvPicPr>
          <p:cNvPr id="30" name="Elemento grafico 29" descr="Rinchiudere">
            <a:extLst>
              <a:ext uri="{FF2B5EF4-FFF2-40B4-BE49-F238E27FC236}">
                <a16:creationId xmlns:a16="http://schemas.microsoft.com/office/drawing/2014/main" id="{529CB640-53F6-4091-93CB-D8588A4DDF0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0378" y="1892761"/>
            <a:ext cx="274417" cy="274418"/>
          </a:xfrm>
          <a:prstGeom prst="rect">
            <a:avLst/>
          </a:prstGeom>
        </p:spPr>
      </p:pic>
      <p:pic>
        <p:nvPicPr>
          <p:cNvPr id="31" name="Elemento grafico 30" descr="Sblocca">
            <a:extLst>
              <a:ext uri="{FF2B5EF4-FFF2-40B4-BE49-F238E27FC236}">
                <a16:creationId xmlns:a16="http://schemas.microsoft.com/office/drawing/2014/main" id="{031CA398-545D-4F94-AD54-D7EC1C462DC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40378" y="2285648"/>
            <a:ext cx="275575" cy="275575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4D6F57D-B2D8-4DAB-B46B-0685BC5CBF7D}"/>
              </a:ext>
            </a:extLst>
          </p:cNvPr>
          <p:cNvSpPr txBox="1"/>
          <p:nvPr/>
        </p:nvSpPr>
        <p:spPr>
          <a:xfrm>
            <a:off x="460241" y="1883236"/>
            <a:ext cx="2675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FORNITORI DI WEBUY CON UTENTI CHE NON POSSONO ACCEDERE A MLM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2AF2124-0682-4B0E-A1FD-098C0CD44F5B}"/>
              </a:ext>
            </a:extLst>
          </p:cNvPr>
          <p:cNvSpPr txBox="1"/>
          <p:nvPr/>
        </p:nvSpPr>
        <p:spPr>
          <a:xfrm>
            <a:off x="460241" y="2276123"/>
            <a:ext cx="2518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FORNITORI DI WEBUY CON UTENTI CHE POSSONO ACCEDERE A MLM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09CB913-F6FD-44BA-93D3-8220BD46C234}"/>
              </a:ext>
            </a:extLst>
          </p:cNvPr>
          <p:cNvSpPr txBox="1"/>
          <p:nvPr/>
        </p:nvSpPr>
        <p:spPr>
          <a:xfrm>
            <a:off x="8912335" y="5169009"/>
            <a:ext cx="268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FORNITORI DI WEBUY SENZA TUTTI I REQUISITI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B627B456-4B90-49DD-A145-EFC56F1AF801}"/>
              </a:ext>
            </a:extLst>
          </p:cNvPr>
          <p:cNvGrpSpPr/>
          <p:nvPr/>
        </p:nvGrpSpPr>
        <p:grpSpPr>
          <a:xfrm>
            <a:off x="8430629" y="5121485"/>
            <a:ext cx="496526" cy="270034"/>
            <a:chOff x="8430629" y="4647961"/>
            <a:chExt cx="496526" cy="270034"/>
          </a:xfrm>
        </p:grpSpPr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762092A2-A7B0-4743-840B-1C32FECFC196}"/>
                </a:ext>
              </a:extLst>
            </p:cNvPr>
            <p:cNvSpPr/>
            <p:nvPr/>
          </p:nvSpPr>
          <p:spPr>
            <a:xfrm>
              <a:off x="8430629" y="4647961"/>
              <a:ext cx="165600" cy="2700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AABDDE7F-5E33-45E9-ACBD-33CAFA3C75BE}"/>
                </a:ext>
              </a:extLst>
            </p:cNvPr>
            <p:cNvSpPr/>
            <p:nvPr/>
          </p:nvSpPr>
          <p:spPr>
            <a:xfrm>
              <a:off x="8761555" y="4647961"/>
              <a:ext cx="165600" cy="2700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674C7C88-3683-4C57-AF23-FC7326EDE0FC}"/>
                </a:ext>
              </a:extLst>
            </p:cNvPr>
            <p:cNvSpPr/>
            <p:nvPr/>
          </p:nvSpPr>
          <p:spPr>
            <a:xfrm>
              <a:off x="8596502" y="4647961"/>
              <a:ext cx="165600" cy="2700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0" name="Ovale 39">
            <a:extLst>
              <a:ext uri="{FF2B5EF4-FFF2-40B4-BE49-F238E27FC236}">
                <a16:creationId xmlns:a16="http://schemas.microsoft.com/office/drawing/2014/main" id="{0173281D-82F6-45B8-B034-FCBE62690AE9}"/>
              </a:ext>
            </a:extLst>
          </p:cNvPr>
          <p:cNvSpPr/>
          <p:nvPr/>
        </p:nvSpPr>
        <p:spPr>
          <a:xfrm>
            <a:off x="9776319" y="3373740"/>
            <a:ext cx="1315490" cy="12606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Elemento grafico 40" descr="Sblocca">
            <a:extLst>
              <a:ext uri="{FF2B5EF4-FFF2-40B4-BE49-F238E27FC236}">
                <a16:creationId xmlns:a16="http://schemas.microsoft.com/office/drawing/2014/main" id="{43172197-122D-4038-8173-01B239C81A0E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941319" y="3897322"/>
            <a:ext cx="255078" cy="255078"/>
          </a:xfrm>
          <a:prstGeom prst="rect">
            <a:avLst/>
          </a:prstGeom>
        </p:spPr>
      </p:pic>
      <p:sp>
        <p:nvSpPr>
          <p:cNvPr id="42" name="Segnaposto data 41">
            <a:extLst>
              <a:ext uri="{FF2B5EF4-FFF2-40B4-BE49-F238E27FC236}">
                <a16:creationId xmlns:a16="http://schemas.microsoft.com/office/drawing/2014/main" id="{EF599225-2675-49E5-B7A8-07201DC3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65919" y="6349478"/>
            <a:ext cx="1215790" cy="365125"/>
          </a:xfrm>
        </p:spPr>
        <p:txBody>
          <a:bodyPr/>
          <a:lstStyle/>
          <a:p>
            <a:fld id="{0FA836CF-9354-41F6-8A86-389704A2F12C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43" name="Segnaposto piè di pagina 42">
            <a:extLst>
              <a:ext uri="{FF2B5EF4-FFF2-40B4-BE49-F238E27FC236}">
                <a16:creationId xmlns:a16="http://schemas.microsoft.com/office/drawing/2014/main" id="{138236D8-9529-45A8-9A4B-2E946FB9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4521" y="6349478"/>
            <a:ext cx="6373993" cy="365125"/>
          </a:xfrm>
        </p:spPr>
        <p:txBody>
          <a:bodyPr/>
          <a:lstStyle/>
          <a:p>
            <a:r>
              <a:rPr lang="it-IT"/>
              <a:t>AGGIORNAMENTO SEDI QUALIFICATE NEGLI ASSESSMENT – VERSIONE 1.0 DEL</a:t>
            </a:r>
            <a:endParaRPr lang="it-IT" dirty="0"/>
          </a:p>
        </p:txBody>
      </p:sp>
      <p:sp>
        <p:nvSpPr>
          <p:cNvPr id="44" name="Segnaposto numero diapositiva 43">
            <a:extLst>
              <a:ext uri="{FF2B5EF4-FFF2-40B4-BE49-F238E27FC236}">
                <a16:creationId xmlns:a16="http://schemas.microsoft.com/office/drawing/2014/main" id="{60DAC63C-2C55-4E6E-9E8A-90585126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3810" y="6349478"/>
            <a:ext cx="2743200" cy="365125"/>
          </a:xfrm>
        </p:spPr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682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75EF8-0A8B-47B0-9F4A-C9214DD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Integrazione sistemi </a:t>
            </a:r>
            <a:r>
              <a:rPr lang="it-IT" dirty="0" err="1"/>
              <a:t>WeBUY</a:t>
            </a:r>
            <a:r>
              <a:rPr lang="it-IT" dirty="0"/>
              <a:t>/MLM: schema del </a:t>
            </a:r>
            <a:r>
              <a:rPr lang="it-IT" dirty="0" err="1"/>
              <a:t>dataflow</a:t>
            </a:r>
            <a:r>
              <a:rPr lang="it-IT" dirty="0"/>
              <a:t> utenti master/sedi – creazione account su MLM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23DCA5E-B7FB-4A8E-BEA5-197A837E44A9}"/>
              </a:ext>
            </a:extLst>
          </p:cNvPr>
          <p:cNvSpPr/>
          <p:nvPr/>
        </p:nvSpPr>
        <p:spPr>
          <a:xfrm>
            <a:off x="158249" y="843887"/>
            <a:ext cx="8743758" cy="4609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" panose="020B0503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0B63395-32ED-4C2A-A13D-30D102E7FE77}"/>
              </a:ext>
            </a:extLst>
          </p:cNvPr>
          <p:cNvSpPr/>
          <p:nvPr/>
        </p:nvSpPr>
        <p:spPr>
          <a:xfrm>
            <a:off x="5538857" y="2804860"/>
            <a:ext cx="3122770" cy="2299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173690D-6AA6-4DC1-858B-E7C9126B52CD}"/>
              </a:ext>
            </a:extLst>
          </p:cNvPr>
          <p:cNvSpPr/>
          <p:nvPr/>
        </p:nvSpPr>
        <p:spPr>
          <a:xfrm>
            <a:off x="433321" y="1158513"/>
            <a:ext cx="1011748" cy="1329487"/>
          </a:xfrm>
          <a:prstGeom prst="rect">
            <a:avLst/>
          </a:prstGeom>
          <a:solidFill>
            <a:schemeClr val="bg2"/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53332B1-F56B-4C3E-9F3E-D275950A0BB3}"/>
              </a:ext>
            </a:extLst>
          </p:cNvPr>
          <p:cNvSpPr/>
          <p:nvPr/>
        </p:nvSpPr>
        <p:spPr>
          <a:xfrm>
            <a:off x="433321" y="2804860"/>
            <a:ext cx="1011748" cy="2306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875B37B-E316-43F4-A799-42BF4F05AA67}"/>
              </a:ext>
            </a:extLst>
          </p:cNvPr>
          <p:cNvSpPr/>
          <p:nvPr/>
        </p:nvSpPr>
        <p:spPr>
          <a:xfrm>
            <a:off x="11359612" y="733045"/>
            <a:ext cx="674140" cy="4720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" panose="020B0503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1FC80D0-B185-44BC-B493-58DEDA7EDC4C}"/>
              </a:ext>
            </a:extLst>
          </p:cNvPr>
          <p:cNvSpPr txBox="1"/>
          <p:nvPr/>
        </p:nvSpPr>
        <p:spPr>
          <a:xfrm>
            <a:off x="628731" y="3366313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</a:t>
            </a:r>
          </a:p>
        </p:txBody>
      </p:sp>
      <p:pic>
        <p:nvPicPr>
          <p:cNvPr id="12" name="Elemento grafico 11" descr="Fabbrica">
            <a:extLst>
              <a:ext uri="{FF2B5EF4-FFF2-40B4-BE49-F238E27FC236}">
                <a16:creationId xmlns:a16="http://schemas.microsoft.com/office/drawing/2014/main" id="{32C53255-AC96-442D-94DF-3761B5FDE6C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266" y="3679923"/>
            <a:ext cx="504000" cy="5040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4BA8C13-2D2B-4F18-AB0E-4022158F6491}"/>
              </a:ext>
            </a:extLst>
          </p:cNvPr>
          <p:cNvSpPr txBox="1"/>
          <p:nvPr/>
        </p:nvSpPr>
        <p:spPr>
          <a:xfrm>
            <a:off x="628731" y="4115121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</a:t>
            </a:r>
          </a:p>
        </p:txBody>
      </p:sp>
      <p:pic>
        <p:nvPicPr>
          <p:cNvPr id="14" name="Elemento grafico 13" descr="Fabbrica">
            <a:extLst>
              <a:ext uri="{FF2B5EF4-FFF2-40B4-BE49-F238E27FC236}">
                <a16:creationId xmlns:a16="http://schemas.microsoft.com/office/drawing/2014/main" id="{B1FEF194-B345-468F-81EC-F4A4EA8C74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266" y="4393108"/>
            <a:ext cx="504000" cy="5040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2A08F02-3BC1-4F80-990C-4A47B9B48E91}"/>
              </a:ext>
            </a:extLst>
          </p:cNvPr>
          <p:cNvSpPr txBox="1"/>
          <p:nvPr/>
        </p:nvSpPr>
        <p:spPr>
          <a:xfrm>
            <a:off x="628731" y="4840798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N.3</a:t>
            </a:r>
          </a:p>
        </p:txBody>
      </p:sp>
      <p:pic>
        <p:nvPicPr>
          <p:cNvPr id="16" name="Elemento grafico 15" descr="Ingranaggi">
            <a:extLst>
              <a:ext uri="{FF2B5EF4-FFF2-40B4-BE49-F238E27FC236}">
                <a16:creationId xmlns:a16="http://schemas.microsoft.com/office/drawing/2014/main" id="{749427D0-1D11-4BA4-9D4E-EA1FB14215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172301" y="3704402"/>
            <a:ext cx="760857" cy="760857"/>
          </a:xfrm>
          <a:prstGeom prst="rect">
            <a:avLst/>
          </a:prstGeom>
        </p:spPr>
      </p:pic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79936A1C-3F0A-4089-8AC4-9499E57DCDB3}"/>
              </a:ext>
            </a:extLst>
          </p:cNvPr>
          <p:cNvSpPr/>
          <p:nvPr/>
        </p:nvSpPr>
        <p:spPr>
          <a:xfrm>
            <a:off x="2323908" y="3925995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B4AF329E-A4DF-49D4-AD6D-C13A74A6452A}"/>
              </a:ext>
            </a:extLst>
          </p:cNvPr>
          <p:cNvSpPr/>
          <p:nvPr/>
        </p:nvSpPr>
        <p:spPr>
          <a:xfrm>
            <a:off x="3567823" y="3929900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AA1152A0-9149-4750-9481-76EF54B88D91}"/>
              </a:ext>
            </a:extLst>
          </p:cNvPr>
          <p:cNvSpPr/>
          <p:nvPr/>
        </p:nvSpPr>
        <p:spPr>
          <a:xfrm>
            <a:off x="4979731" y="3925995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E12F0F7-70B0-4C93-BE71-433E1B887A28}"/>
              </a:ext>
            </a:extLst>
          </p:cNvPr>
          <p:cNvSpPr txBox="1"/>
          <p:nvPr/>
        </p:nvSpPr>
        <p:spPr>
          <a:xfrm>
            <a:off x="5604267" y="3366313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</a:t>
            </a:r>
          </a:p>
        </p:txBody>
      </p:sp>
      <p:pic>
        <p:nvPicPr>
          <p:cNvPr id="22" name="Elemento grafico 21" descr="Fabbrica">
            <a:extLst>
              <a:ext uri="{FF2B5EF4-FFF2-40B4-BE49-F238E27FC236}">
                <a16:creationId xmlns:a16="http://schemas.microsoft.com/office/drawing/2014/main" id="{A7ADE498-C55E-4AD5-8662-CA7E650DE8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43327" y="3679923"/>
            <a:ext cx="504000" cy="504000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D733D26-9FDE-4AD4-936C-C4AD93C070F3}"/>
              </a:ext>
            </a:extLst>
          </p:cNvPr>
          <p:cNvSpPr txBox="1"/>
          <p:nvPr/>
        </p:nvSpPr>
        <p:spPr>
          <a:xfrm>
            <a:off x="5604267" y="4115121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</a:t>
            </a:r>
          </a:p>
        </p:txBody>
      </p:sp>
      <p:pic>
        <p:nvPicPr>
          <p:cNvPr id="24" name="Elemento grafico 23" descr="Fabbrica">
            <a:extLst>
              <a:ext uri="{FF2B5EF4-FFF2-40B4-BE49-F238E27FC236}">
                <a16:creationId xmlns:a16="http://schemas.microsoft.com/office/drawing/2014/main" id="{5238862D-B534-4099-AC4F-35335DE79ED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57182" y="4393108"/>
            <a:ext cx="504000" cy="504000"/>
          </a:xfrm>
          <a:prstGeom prst="rect">
            <a:avLst/>
          </a:prstGeom>
        </p:spPr>
      </p:pic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0BE31D7-1A99-400E-BC68-2629F023083C}"/>
              </a:ext>
            </a:extLst>
          </p:cNvPr>
          <p:cNvSpPr txBox="1"/>
          <p:nvPr/>
        </p:nvSpPr>
        <p:spPr>
          <a:xfrm>
            <a:off x="5604267" y="4840798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N.3</a:t>
            </a:r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9C05D7B0-841F-45D6-955A-05D1D73B11B1}"/>
              </a:ext>
            </a:extLst>
          </p:cNvPr>
          <p:cNvSpPr/>
          <p:nvPr/>
        </p:nvSpPr>
        <p:spPr>
          <a:xfrm>
            <a:off x="6903319" y="4572387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1A7F168-2AE2-4F95-82A6-87700618BD56}"/>
              </a:ext>
            </a:extLst>
          </p:cNvPr>
          <p:cNvSpPr txBox="1"/>
          <p:nvPr/>
        </p:nvSpPr>
        <p:spPr>
          <a:xfrm>
            <a:off x="7542763" y="3366313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</a:t>
            </a:r>
          </a:p>
        </p:txBody>
      </p:sp>
      <p:pic>
        <p:nvPicPr>
          <p:cNvPr id="28" name="Elemento grafico 27" descr="Fabbrica">
            <a:extLst>
              <a:ext uri="{FF2B5EF4-FFF2-40B4-BE49-F238E27FC236}">
                <a16:creationId xmlns:a16="http://schemas.microsoft.com/office/drawing/2014/main" id="{25207C5B-9E34-44AA-86B6-B94EAB79471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607747" y="3679923"/>
            <a:ext cx="504000" cy="504000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E32C806-7C41-46B1-B51E-B1DDD42D904A}"/>
              </a:ext>
            </a:extLst>
          </p:cNvPr>
          <p:cNvSpPr txBox="1"/>
          <p:nvPr/>
        </p:nvSpPr>
        <p:spPr>
          <a:xfrm>
            <a:off x="7542763" y="4115121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</a:t>
            </a:r>
          </a:p>
        </p:txBody>
      </p:sp>
      <p:pic>
        <p:nvPicPr>
          <p:cNvPr id="30" name="Elemento grafico 29" descr="Fabbrica">
            <a:extLst>
              <a:ext uri="{FF2B5EF4-FFF2-40B4-BE49-F238E27FC236}">
                <a16:creationId xmlns:a16="http://schemas.microsoft.com/office/drawing/2014/main" id="{E20A32FE-AFA1-471D-9CBE-4FF95C2E70A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21602" y="4393108"/>
            <a:ext cx="504000" cy="504000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BE078D6-379B-4678-BE0A-5BC345560AF5}"/>
              </a:ext>
            </a:extLst>
          </p:cNvPr>
          <p:cNvSpPr txBox="1"/>
          <p:nvPr/>
        </p:nvSpPr>
        <p:spPr>
          <a:xfrm>
            <a:off x="7542763" y="4840798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N.3</a:t>
            </a:r>
          </a:p>
        </p:txBody>
      </p:sp>
      <p:pic>
        <p:nvPicPr>
          <p:cNvPr id="32" name="Elemento grafico 31" descr="Barra multifunzione">
            <a:extLst>
              <a:ext uri="{FF2B5EF4-FFF2-40B4-BE49-F238E27FC236}">
                <a16:creationId xmlns:a16="http://schemas.microsoft.com/office/drawing/2014/main" id="{EDCC3AD0-41C4-441F-AB10-596BD068555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196108" y="4580373"/>
            <a:ext cx="413004" cy="413004"/>
          </a:xfrm>
          <a:prstGeom prst="rect">
            <a:avLst/>
          </a:prstGeom>
        </p:spPr>
      </p:pic>
      <p:pic>
        <p:nvPicPr>
          <p:cNvPr id="33" name="Elemento grafico 32" descr="Fabbrica">
            <a:extLst>
              <a:ext uri="{FF2B5EF4-FFF2-40B4-BE49-F238E27FC236}">
                <a16:creationId xmlns:a16="http://schemas.microsoft.com/office/drawing/2014/main" id="{7086F57F-17C2-4851-B955-4BF6F056F7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636667" y="4406963"/>
            <a:ext cx="504000" cy="504000"/>
          </a:xfrm>
          <a:prstGeom prst="rect">
            <a:avLst/>
          </a:prstGeom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6454CA7-6E49-447A-BD9A-9DB5D117DDBC}"/>
              </a:ext>
            </a:extLst>
          </p:cNvPr>
          <p:cNvSpPr txBox="1"/>
          <p:nvPr/>
        </p:nvSpPr>
        <p:spPr>
          <a:xfrm>
            <a:off x="9598218" y="4840798"/>
            <a:ext cx="837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N.3</a:t>
            </a:r>
          </a:p>
        </p:txBody>
      </p:sp>
      <p:sp>
        <p:nvSpPr>
          <p:cNvPr id="35" name="Freccia a pentagono 34">
            <a:extLst>
              <a:ext uri="{FF2B5EF4-FFF2-40B4-BE49-F238E27FC236}">
                <a16:creationId xmlns:a16="http://schemas.microsoft.com/office/drawing/2014/main" id="{2838CA7E-780A-4891-BE2D-3E9099E71411}"/>
              </a:ext>
            </a:extLst>
          </p:cNvPr>
          <p:cNvSpPr/>
          <p:nvPr/>
        </p:nvSpPr>
        <p:spPr>
          <a:xfrm>
            <a:off x="166837" y="5561475"/>
            <a:ext cx="1968266" cy="324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atin typeface="Univers" panose="020B0503020202020204" pitchFamily="34" charset="0"/>
              </a:rPr>
              <a:t>REGISTRAZIONE</a:t>
            </a:r>
          </a:p>
          <a:p>
            <a:pPr algn="ctr"/>
            <a:r>
              <a:rPr lang="it-IT" sz="1000" b="1" dirty="0">
                <a:latin typeface="Univers" panose="020B0503020202020204" pitchFamily="34" charset="0"/>
              </a:rPr>
              <a:t>SU WEBUY</a:t>
            </a:r>
          </a:p>
        </p:txBody>
      </p:sp>
      <p:sp>
        <p:nvSpPr>
          <p:cNvPr id="36" name="Freccia a gallone 35">
            <a:extLst>
              <a:ext uri="{FF2B5EF4-FFF2-40B4-BE49-F238E27FC236}">
                <a16:creationId xmlns:a16="http://schemas.microsoft.com/office/drawing/2014/main" id="{33F56BDD-5D62-4BD1-8BCF-D86AD0407C44}"/>
              </a:ext>
            </a:extLst>
          </p:cNvPr>
          <p:cNvSpPr/>
          <p:nvPr/>
        </p:nvSpPr>
        <p:spPr>
          <a:xfrm>
            <a:off x="1999848" y="5561475"/>
            <a:ext cx="2277787" cy="324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latin typeface="Univers" panose="020B0503020202020204" pitchFamily="34" charset="0"/>
              </a:rPr>
              <a:t>SCELTA GM SU WEBUY</a:t>
            </a:r>
          </a:p>
        </p:txBody>
      </p:sp>
      <p:sp>
        <p:nvSpPr>
          <p:cNvPr id="37" name="Freccia a gallone 36">
            <a:extLst>
              <a:ext uri="{FF2B5EF4-FFF2-40B4-BE49-F238E27FC236}">
                <a16:creationId xmlns:a16="http://schemas.microsoft.com/office/drawing/2014/main" id="{AC34B010-3FFD-4453-B611-0BFEBE9EF699}"/>
              </a:ext>
            </a:extLst>
          </p:cNvPr>
          <p:cNvSpPr/>
          <p:nvPr/>
        </p:nvSpPr>
        <p:spPr>
          <a:xfrm>
            <a:off x="4142380" y="5561475"/>
            <a:ext cx="4894881" cy="324000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 FORNITORE SU WEBUY</a:t>
            </a:r>
          </a:p>
        </p:txBody>
      </p:sp>
      <p:sp>
        <p:nvSpPr>
          <p:cNvPr id="38" name="Freccia a gallone 37">
            <a:extLst>
              <a:ext uri="{FF2B5EF4-FFF2-40B4-BE49-F238E27FC236}">
                <a16:creationId xmlns:a16="http://schemas.microsoft.com/office/drawing/2014/main" id="{6E00C609-958B-4E4F-AC09-D3C8226C34A8}"/>
              </a:ext>
            </a:extLst>
          </p:cNvPr>
          <p:cNvSpPr/>
          <p:nvPr/>
        </p:nvSpPr>
        <p:spPr>
          <a:xfrm>
            <a:off x="8902007" y="5561475"/>
            <a:ext cx="3226896" cy="3240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latin typeface="Univers" panose="020B0503020202020204" pitchFamily="34" charset="0"/>
              </a:rPr>
              <a:t>INVIO VERSO MLM</a:t>
            </a:r>
          </a:p>
        </p:txBody>
      </p:sp>
      <p:pic>
        <p:nvPicPr>
          <p:cNvPr id="39" name="Elemento grafico 38" descr="Segno di spunta">
            <a:extLst>
              <a:ext uri="{FF2B5EF4-FFF2-40B4-BE49-F238E27FC236}">
                <a16:creationId xmlns:a16="http://schemas.microsoft.com/office/drawing/2014/main" id="{A8B82BC4-3D5F-4918-879E-AF312D0D56C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372245" y="4592886"/>
            <a:ext cx="214380" cy="214284"/>
          </a:xfrm>
          <a:prstGeom prst="rect">
            <a:avLst/>
          </a:prstGeom>
        </p:spPr>
      </p:pic>
      <p:sp>
        <p:nvSpPr>
          <p:cNvPr id="40" name="Rettangolo 39">
            <a:extLst>
              <a:ext uri="{FF2B5EF4-FFF2-40B4-BE49-F238E27FC236}">
                <a16:creationId xmlns:a16="http://schemas.microsoft.com/office/drawing/2014/main" id="{989E3937-D5AD-4C86-A107-0C2CEBF3F6AD}"/>
              </a:ext>
            </a:extLst>
          </p:cNvPr>
          <p:cNvSpPr/>
          <p:nvPr/>
        </p:nvSpPr>
        <p:spPr>
          <a:xfrm>
            <a:off x="6364270" y="4569121"/>
            <a:ext cx="222610" cy="231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53B07ECA-21C7-4362-BAC3-E709566AACEE}"/>
              </a:ext>
            </a:extLst>
          </p:cNvPr>
          <p:cNvSpPr/>
          <p:nvPr/>
        </p:nvSpPr>
        <p:spPr>
          <a:xfrm>
            <a:off x="6364270" y="3875250"/>
            <a:ext cx="222610" cy="231328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39F319E8-AC56-4ECC-AB4A-6FA4297674BF}"/>
              </a:ext>
            </a:extLst>
          </p:cNvPr>
          <p:cNvSpPr/>
          <p:nvPr/>
        </p:nvSpPr>
        <p:spPr>
          <a:xfrm>
            <a:off x="6364270" y="3097919"/>
            <a:ext cx="222610" cy="231328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1486B224-7B89-4508-8115-A2461FF7C3C7}"/>
              </a:ext>
            </a:extLst>
          </p:cNvPr>
          <p:cNvSpPr/>
          <p:nvPr/>
        </p:nvSpPr>
        <p:spPr>
          <a:xfrm>
            <a:off x="9067182" y="4572387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pic>
        <p:nvPicPr>
          <p:cNvPr id="44" name="Elemento grafico 43" descr="Segno">
            <a:extLst>
              <a:ext uri="{FF2B5EF4-FFF2-40B4-BE49-F238E27FC236}">
                <a16:creationId xmlns:a16="http://schemas.microsoft.com/office/drawing/2014/main" id="{D86BBB37-A698-4EB5-9ECA-CA41A97FE3B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1430239" y="4364539"/>
            <a:ext cx="560478" cy="560478"/>
          </a:xfrm>
          <a:prstGeom prst="rect">
            <a:avLst/>
          </a:prstGeom>
        </p:spPr>
      </p:pic>
      <p:pic>
        <p:nvPicPr>
          <p:cNvPr id="45" name="Elemento grafico 44" descr="Invia">
            <a:extLst>
              <a:ext uri="{FF2B5EF4-FFF2-40B4-BE49-F238E27FC236}">
                <a16:creationId xmlns:a16="http://schemas.microsoft.com/office/drawing/2014/main" id="{C41441B7-ADB6-4ADA-BF07-4CA854D87FCA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0239366" y="4512573"/>
            <a:ext cx="396000" cy="396000"/>
          </a:xfrm>
          <a:prstGeom prst="rect">
            <a:avLst/>
          </a:prstGeom>
        </p:spPr>
      </p:pic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02FFC85-7DDF-4055-907F-419A628CFF9D}"/>
              </a:ext>
            </a:extLst>
          </p:cNvPr>
          <p:cNvSpPr txBox="1"/>
          <p:nvPr/>
        </p:nvSpPr>
        <p:spPr>
          <a:xfrm>
            <a:off x="196514" y="5883719"/>
            <a:ext cx="2277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Univers Light" panose="020B0604020202020204" pitchFamily="34" charset="0"/>
              </a:rPr>
              <a:t>1. Il fornitore inserisce:</a:t>
            </a:r>
          </a:p>
          <a:p>
            <a:pPr marL="171450" indent="-171450">
              <a:buFontTx/>
              <a:buChar char="-"/>
            </a:pPr>
            <a:r>
              <a:rPr lang="it-IT" sz="900" dirty="0">
                <a:latin typeface="Univers Light" panose="020B0604020202020204" pitchFamily="34" charset="0"/>
              </a:rPr>
              <a:t>Utenza master e sede legale</a:t>
            </a:r>
          </a:p>
          <a:p>
            <a:pPr marL="171450" indent="-171450">
              <a:buFontTx/>
              <a:buChar char="-"/>
            </a:pPr>
            <a:r>
              <a:rPr lang="it-IT" sz="900" dirty="0">
                <a:latin typeface="Univers Light" panose="020B0604020202020204" pitchFamily="34" charset="0"/>
              </a:rPr>
              <a:t>eventuali sedi non legali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F0D5D2A-873C-463E-BD82-0115FD2A1B28}"/>
              </a:ext>
            </a:extLst>
          </p:cNvPr>
          <p:cNvSpPr txBox="1"/>
          <p:nvPr/>
        </p:nvSpPr>
        <p:spPr>
          <a:xfrm>
            <a:off x="4037834" y="5883719"/>
            <a:ext cx="1653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Univers Light" panose="020B0604020202020204" pitchFamily="34" charset="0"/>
              </a:rPr>
              <a:t>3. Il qualificatore copia le sedi di anagrafica dentro la qualifica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7121EDE8-13ED-4264-9EAC-BF09A055A546}"/>
              </a:ext>
            </a:extLst>
          </p:cNvPr>
          <p:cNvSpPr txBox="1"/>
          <p:nvPr/>
        </p:nvSpPr>
        <p:spPr>
          <a:xfrm>
            <a:off x="5651396" y="5883719"/>
            <a:ext cx="16229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Univers Light" panose="020B0604020202020204" pitchFamily="34" charset="0"/>
              </a:rPr>
              <a:t>4. Il fornitore sceglie tra le sedi di anagrafica quelle da candidare per la qualifica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0201E29A-2AC0-43ED-B0E0-99A77EF20078}"/>
              </a:ext>
            </a:extLst>
          </p:cNvPr>
          <p:cNvSpPr txBox="1"/>
          <p:nvPr/>
        </p:nvSpPr>
        <p:spPr>
          <a:xfrm>
            <a:off x="7405020" y="5883719"/>
            <a:ext cx="16621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Univers Light" panose="020B0604020202020204" pitchFamily="34" charset="0"/>
              </a:rPr>
              <a:t>5. Il buyer mette il fornitore in stato «Idoneo» e le sue sedi diventano qualificate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D9927B34-D6D4-42C7-8089-910F45E8C148}"/>
              </a:ext>
            </a:extLst>
          </p:cNvPr>
          <p:cNvSpPr txBox="1"/>
          <p:nvPr/>
        </p:nvSpPr>
        <p:spPr>
          <a:xfrm>
            <a:off x="9067179" y="5883719"/>
            <a:ext cx="28345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Univers Light" panose="020B0604020202020204" pitchFamily="34" charset="0"/>
              </a:rPr>
              <a:t>6. Il flusso di integrazione manda verso MLM i dati dell’utente master e delle sedi qualificate che diventano stabilimenti qualificati del fornitore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BA891476-07CE-4278-A646-1EC76260C4CA}"/>
              </a:ext>
            </a:extLst>
          </p:cNvPr>
          <p:cNvSpPr txBox="1"/>
          <p:nvPr/>
        </p:nvSpPr>
        <p:spPr>
          <a:xfrm>
            <a:off x="4221479" y="843887"/>
            <a:ext cx="8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Univers" panose="020B0503020202020204" pitchFamily="34" charset="0"/>
              </a:rPr>
              <a:t>WEBUY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8B7AD7C4-C53E-4B88-BAC2-7BAE5AD49931}"/>
              </a:ext>
            </a:extLst>
          </p:cNvPr>
          <p:cNvSpPr txBox="1"/>
          <p:nvPr/>
        </p:nvSpPr>
        <p:spPr>
          <a:xfrm>
            <a:off x="11367548" y="4840798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STAB N.1</a:t>
            </a:r>
          </a:p>
        </p:txBody>
      </p:sp>
      <p:sp>
        <p:nvSpPr>
          <p:cNvPr id="53" name="Freccia a destra 52">
            <a:extLst>
              <a:ext uri="{FF2B5EF4-FFF2-40B4-BE49-F238E27FC236}">
                <a16:creationId xmlns:a16="http://schemas.microsoft.com/office/drawing/2014/main" id="{E4967BCE-09FD-4446-96DE-12483306A450}"/>
              </a:ext>
            </a:extLst>
          </p:cNvPr>
          <p:cNvSpPr/>
          <p:nvPr/>
        </p:nvSpPr>
        <p:spPr>
          <a:xfrm>
            <a:off x="10858155" y="4572387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297DF015-1C44-4EE7-B2EB-31B2B2708337}"/>
              </a:ext>
            </a:extLst>
          </p:cNvPr>
          <p:cNvSpPr txBox="1"/>
          <p:nvPr/>
        </p:nvSpPr>
        <p:spPr>
          <a:xfrm>
            <a:off x="11415556" y="843887"/>
            <a:ext cx="58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 b="1">
                <a:latin typeface="Univers" panose="020B0503020202020204" pitchFamily="34" charset="0"/>
              </a:defRPr>
            </a:lvl1pPr>
          </a:lstStyle>
          <a:p>
            <a:r>
              <a:rPr lang="it-IT" dirty="0"/>
              <a:t>MLM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D21E5EA-236F-4480-8CA2-C29420E16DDA}"/>
              </a:ext>
            </a:extLst>
          </p:cNvPr>
          <p:cNvSpPr txBox="1"/>
          <p:nvPr/>
        </p:nvSpPr>
        <p:spPr>
          <a:xfrm>
            <a:off x="792337" y="896455"/>
            <a:ext cx="1384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latin typeface="Univers" panose="020B0503020202020204" pitchFamily="34" charset="0"/>
              </a:rPr>
              <a:t>anagrafica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974CDE53-D09F-4C1B-9D64-BE13C98FB0E1}"/>
              </a:ext>
            </a:extLst>
          </p:cNvPr>
          <p:cNvSpPr txBox="1"/>
          <p:nvPr/>
        </p:nvSpPr>
        <p:spPr>
          <a:xfrm>
            <a:off x="5838481" y="2533979"/>
            <a:ext cx="25235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100" b="1">
                <a:latin typeface="Univers" panose="020B0503020202020204" pitchFamily="34" charset="0"/>
              </a:defRPr>
            </a:lvl1pPr>
          </a:lstStyle>
          <a:p>
            <a:r>
              <a:rPr lang="it-IT" dirty="0"/>
              <a:t>Qualificazione per un singolo GM</a:t>
            </a:r>
          </a:p>
        </p:txBody>
      </p:sp>
      <p:pic>
        <p:nvPicPr>
          <p:cNvPr id="57" name="Elemento grafico 56" descr="Casa">
            <a:extLst>
              <a:ext uri="{FF2B5EF4-FFF2-40B4-BE49-F238E27FC236}">
                <a16:creationId xmlns:a16="http://schemas.microsoft.com/office/drawing/2014/main" id="{F748789C-AE4C-4148-ACCB-F267780AB72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14048" y="1834321"/>
            <a:ext cx="432000" cy="432000"/>
          </a:xfrm>
          <a:prstGeom prst="rect">
            <a:avLst/>
          </a:prstGeom>
        </p:spPr>
      </p:pic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05545FDF-9140-4133-B347-0F798F2B4F58}"/>
              </a:ext>
            </a:extLst>
          </p:cNvPr>
          <p:cNvSpPr txBox="1"/>
          <p:nvPr/>
        </p:nvSpPr>
        <p:spPr>
          <a:xfrm>
            <a:off x="466301" y="2259114"/>
            <a:ext cx="937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LEGALE</a:t>
            </a:r>
          </a:p>
        </p:txBody>
      </p:sp>
      <p:pic>
        <p:nvPicPr>
          <p:cNvPr id="59" name="Elemento grafico 58" descr="Documento">
            <a:extLst>
              <a:ext uri="{FF2B5EF4-FFF2-40B4-BE49-F238E27FC236}">
                <a16:creationId xmlns:a16="http://schemas.microsoft.com/office/drawing/2014/main" id="{C832B6DE-8D95-47B4-A4CE-EF81AF2AF928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518952" y="4754136"/>
            <a:ext cx="397004" cy="397004"/>
          </a:xfrm>
          <a:prstGeom prst="rect">
            <a:avLst/>
          </a:prstGeom>
        </p:spPr>
      </p:pic>
      <p:pic>
        <p:nvPicPr>
          <p:cNvPr id="60" name="Elemento grafico 59" descr="Badge dipendente">
            <a:extLst>
              <a:ext uri="{FF2B5EF4-FFF2-40B4-BE49-F238E27FC236}">
                <a16:creationId xmlns:a16="http://schemas.microsoft.com/office/drawing/2014/main" id="{F66893B1-CDB0-40C3-AB2B-9A05138071BF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1510446" y="2119657"/>
            <a:ext cx="449343" cy="449343"/>
          </a:xfrm>
          <a:prstGeom prst="rect">
            <a:avLst/>
          </a:prstGeom>
        </p:spPr>
      </p:pic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7C74E1B-96C8-47A6-92A1-5707CF72F03B}"/>
              </a:ext>
            </a:extLst>
          </p:cNvPr>
          <p:cNvSpPr txBox="1"/>
          <p:nvPr/>
        </p:nvSpPr>
        <p:spPr>
          <a:xfrm>
            <a:off x="495287" y="2527314"/>
            <a:ext cx="1665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FORM REGISTRAZIONE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BD7E350-5CBE-4D1B-B146-627731DFE5EF}"/>
              </a:ext>
            </a:extLst>
          </p:cNvPr>
          <p:cNvSpPr txBox="1"/>
          <p:nvPr/>
        </p:nvSpPr>
        <p:spPr>
          <a:xfrm>
            <a:off x="408243" y="5139729"/>
            <a:ext cx="1665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FORM SUPPLEMENTARI</a:t>
            </a:r>
          </a:p>
        </p:txBody>
      </p:sp>
      <p:pic>
        <p:nvPicPr>
          <p:cNvPr id="64" name="Elemento grafico 63" descr="Registro">
            <a:extLst>
              <a:ext uri="{FF2B5EF4-FFF2-40B4-BE49-F238E27FC236}">
                <a16:creationId xmlns:a16="http://schemas.microsoft.com/office/drawing/2014/main" id="{A1AB0B98-A199-4536-94D7-81585B7771D8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697967" y="2934676"/>
            <a:ext cx="468000" cy="468000"/>
          </a:xfrm>
          <a:prstGeom prst="rect">
            <a:avLst/>
          </a:prstGeom>
        </p:spPr>
      </p:pic>
      <p:pic>
        <p:nvPicPr>
          <p:cNvPr id="65" name="Elemento grafico 64" descr="Registro">
            <a:extLst>
              <a:ext uri="{FF2B5EF4-FFF2-40B4-BE49-F238E27FC236}">
                <a16:creationId xmlns:a16="http://schemas.microsoft.com/office/drawing/2014/main" id="{29B01F55-011B-4E5A-BD5A-8B9C933984AE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5664340" y="2934676"/>
            <a:ext cx="468000" cy="468000"/>
          </a:xfrm>
          <a:prstGeom prst="rect">
            <a:avLst/>
          </a:prstGeom>
        </p:spPr>
      </p:pic>
      <p:pic>
        <p:nvPicPr>
          <p:cNvPr id="66" name="Elemento grafico 65" descr="Registro">
            <a:extLst>
              <a:ext uri="{FF2B5EF4-FFF2-40B4-BE49-F238E27FC236}">
                <a16:creationId xmlns:a16="http://schemas.microsoft.com/office/drawing/2014/main" id="{A1D5D2CE-2A2B-4D52-8591-AAABD3BB0C78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7616094" y="2934676"/>
            <a:ext cx="468000" cy="468000"/>
          </a:xfrm>
          <a:prstGeom prst="rect">
            <a:avLst/>
          </a:prstGeom>
        </p:spPr>
      </p:pic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311B168-1B19-4A89-B1CF-5C260572FE23}"/>
              </a:ext>
            </a:extLst>
          </p:cNvPr>
          <p:cNvSpPr txBox="1"/>
          <p:nvPr/>
        </p:nvSpPr>
        <p:spPr>
          <a:xfrm>
            <a:off x="2548521" y="4383135"/>
            <a:ext cx="1179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ALBERO MERCEOLOGICO DI WEBUY</a:t>
            </a:r>
          </a:p>
        </p:txBody>
      </p:sp>
      <p:pic>
        <p:nvPicPr>
          <p:cNvPr id="71" name="Elemento grafico 70" descr="Utente">
            <a:extLst>
              <a:ext uri="{FF2B5EF4-FFF2-40B4-BE49-F238E27FC236}">
                <a16:creationId xmlns:a16="http://schemas.microsoft.com/office/drawing/2014/main" id="{FC0430AF-6235-425F-83C1-DF1CC6C89592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11463321" y="1061528"/>
            <a:ext cx="468000" cy="468000"/>
          </a:xfrm>
          <a:prstGeom prst="rect">
            <a:avLst/>
          </a:prstGeom>
        </p:spPr>
      </p:pic>
      <p:pic>
        <p:nvPicPr>
          <p:cNvPr id="72" name="Elemento grafico 71" descr="Utente">
            <a:extLst>
              <a:ext uri="{FF2B5EF4-FFF2-40B4-BE49-F238E27FC236}">
                <a16:creationId xmlns:a16="http://schemas.microsoft.com/office/drawing/2014/main" id="{BD27D016-1171-4254-8FB0-B94A595FC3EB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696083" y="1255498"/>
            <a:ext cx="468000" cy="468000"/>
          </a:xfrm>
          <a:prstGeom prst="rect">
            <a:avLst/>
          </a:prstGeom>
        </p:spPr>
      </p:pic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BB85AA4C-DC71-49C8-9B29-FD1497EEA63A}"/>
              </a:ext>
            </a:extLst>
          </p:cNvPr>
          <p:cNvSpPr txBox="1"/>
          <p:nvPr/>
        </p:nvSpPr>
        <p:spPr>
          <a:xfrm>
            <a:off x="11224542" y="1452561"/>
            <a:ext cx="953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UTENTE MASTER</a:t>
            </a:r>
          </a:p>
        </p:txBody>
      </p:sp>
      <p:pic>
        <p:nvPicPr>
          <p:cNvPr id="74" name="Elemento grafico 73" descr="Utente">
            <a:extLst>
              <a:ext uri="{FF2B5EF4-FFF2-40B4-BE49-F238E27FC236}">
                <a16:creationId xmlns:a16="http://schemas.microsoft.com/office/drawing/2014/main" id="{471EE005-C28C-45FC-82B5-2AD3B92EE3C2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9667988" y="1061528"/>
            <a:ext cx="468000" cy="468000"/>
          </a:xfrm>
          <a:prstGeom prst="rect">
            <a:avLst/>
          </a:prstGeom>
        </p:spPr>
      </p:pic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E8E6A6E9-A203-43D3-85CC-C10090774CC3}"/>
              </a:ext>
            </a:extLst>
          </p:cNvPr>
          <p:cNvSpPr txBox="1"/>
          <p:nvPr/>
        </p:nvSpPr>
        <p:spPr>
          <a:xfrm>
            <a:off x="9425187" y="1452556"/>
            <a:ext cx="953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UTENTE MASTER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72110768-A8DB-43A7-8CA9-67F60110D940}"/>
              </a:ext>
            </a:extLst>
          </p:cNvPr>
          <p:cNvSpPr txBox="1"/>
          <p:nvPr/>
        </p:nvSpPr>
        <p:spPr>
          <a:xfrm>
            <a:off x="423365" y="1646523"/>
            <a:ext cx="10452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UTENTE MASTER</a:t>
            </a:r>
          </a:p>
        </p:txBody>
      </p:sp>
      <p:pic>
        <p:nvPicPr>
          <p:cNvPr id="77" name="Elemento grafico 76" descr="Invia">
            <a:extLst>
              <a:ext uri="{FF2B5EF4-FFF2-40B4-BE49-F238E27FC236}">
                <a16:creationId xmlns:a16="http://schemas.microsoft.com/office/drawing/2014/main" id="{2D623B12-B6EB-440F-882B-3CAE823F101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0239366" y="1155152"/>
            <a:ext cx="396000" cy="396000"/>
          </a:xfrm>
          <a:prstGeom prst="rect">
            <a:avLst/>
          </a:prstGeom>
        </p:spPr>
      </p:pic>
      <p:sp>
        <p:nvSpPr>
          <p:cNvPr id="78" name="Freccia a destra 77">
            <a:extLst>
              <a:ext uri="{FF2B5EF4-FFF2-40B4-BE49-F238E27FC236}">
                <a16:creationId xmlns:a16="http://schemas.microsoft.com/office/drawing/2014/main" id="{36BB0954-3EE2-4F02-B47B-E861728709D2}"/>
              </a:ext>
            </a:extLst>
          </p:cNvPr>
          <p:cNvSpPr/>
          <p:nvPr/>
        </p:nvSpPr>
        <p:spPr>
          <a:xfrm>
            <a:off x="10858150" y="1202266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79" name="Freccia a destra 78">
            <a:extLst>
              <a:ext uri="{FF2B5EF4-FFF2-40B4-BE49-F238E27FC236}">
                <a16:creationId xmlns:a16="http://schemas.microsoft.com/office/drawing/2014/main" id="{15303BD2-D387-4237-9549-474B7BCDFCD7}"/>
              </a:ext>
            </a:extLst>
          </p:cNvPr>
          <p:cNvSpPr/>
          <p:nvPr/>
        </p:nvSpPr>
        <p:spPr>
          <a:xfrm>
            <a:off x="9067178" y="1216125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pic>
        <p:nvPicPr>
          <p:cNvPr id="80" name="Elemento grafico 79" descr="Gerarchia">
            <a:extLst>
              <a:ext uri="{FF2B5EF4-FFF2-40B4-BE49-F238E27FC236}">
                <a16:creationId xmlns:a16="http://schemas.microsoft.com/office/drawing/2014/main" id="{7F5ED2BD-C33E-43E1-A6E2-CAB9AFE26338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2794917" y="3704402"/>
            <a:ext cx="683510" cy="683510"/>
          </a:xfrm>
          <a:prstGeom prst="rect">
            <a:avLst/>
          </a:prstGeom>
        </p:spPr>
      </p:pic>
      <p:sp>
        <p:nvSpPr>
          <p:cNvPr id="17" name="Segnaposto data 16">
            <a:extLst>
              <a:ext uri="{FF2B5EF4-FFF2-40B4-BE49-F238E27FC236}">
                <a16:creationId xmlns:a16="http://schemas.microsoft.com/office/drawing/2014/main" id="{BD170954-0A23-4A7F-943C-B0388C7B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65919" y="6349478"/>
            <a:ext cx="1215790" cy="365125"/>
          </a:xfrm>
        </p:spPr>
        <p:txBody>
          <a:bodyPr/>
          <a:lstStyle/>
          <a:p>
            <a:fld id="{FC38F2B0-2944-411E-8F8B-A86B9B7A232C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81" name="Segnaposto piè di pagina 80">
            <a:extLst>
              <a:ext uri="{FF2B5EF4-FFF2-40B4-BE49-F238E27FC236}">
                <a16:creationId xmlns:a16="http://schemas.microsoft.com/office/drawing/2014/main" id="{1E12055B-57F8-4D80-82B1-F976C0F6A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4521" y="6349478"/>
            <a:ext cx="6373993" cy="365125"/>
          </a:xfrm>
        </p:spPr>
        <p:txBody>
          <a:bodyPr/>
          <a:lstStyle/>
          <a:p>
            <a:r>
              <a:rPr lang="it-IT"/>
              <a:t>AGGIORNAMENTO SEDI QUALIFICATE NEGLI ASSESSMENT – VERSIONE 1.0 DEL</a:t>
            </a:r>
            <a:endParaRPr lang="it-IT" dirty="0"/>
          </a:p>
        </p:txBody>
      </p:sp>
      <p:sp>
        <p:nvSpPr>
          <p:cNvPr id="82" name="Segnaposto numero diapositiva 81">
            <a:extLst>
              <a:ext uri="{FF2B5EF4-FFF2-40B4-BE49-F238E27FC236}">
                <a16:creationId xmlns:a16="http://schemas.microsoft.com/office/drawing/2014/main" id="{168F94FF-09A0-4CAA-8001-7E9F490D6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3810" y="6349478"/>
            <a:ext cx="2743200" cy="365125"/>
          </a:xfrm>
        </p:spPr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6</a:t>
            </a:fld>
            <a:endParaRPr lang="it-IT" dirty="0"/>
          </a:p>
        </p:txBody>
      </p:sp>
      <p:sp>
        <p:nvSpPr>
          <p:cNvPr id="83" name="Parentesi graffa aperta 82">
            <a:extLst>
              <a:ext uri="{FF2B5EF4-FFF2-40B4-BE49-F238E27FC236}">
                <a16:creationId xmlns:a16="http://schemas.microsoft.com/office/drawing/2014/main" id="{E6564092-EAB1-47F8-BFF8-420EA02C86A3}"/>
              </a:ext>
            </a:extLst>
          </p:cNvPr>
          <p:cNvSpPr/>
          <p:nvPr/>
        </p:nvSpPr>
        <p:spPr>
          <a:xfrm rot="10800000">
            <a:off x="1907077" y="2786006"/>
            <a:ext cx="277842" cy="2336787"/>
          </a:xfrm>
          <a:prstGeom prst="leftBrace">
            <a:avLst>
              <a:gd name="adj1" fmla="val 31851"/>
              <a:gd name="adj2" fmla="val 46168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715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F2994-81BF-4545-8B4E-226CFC51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Integrazione sistemi </a:t>
            </a:r>
            <a:r>
              <a:rPr lang="it-IT" dirty="0" err="1"/>
              <a:t>WeBUY</a:t>
            </a:r>
            <a:r>
              <a:rPr lang="it-IT" dirty="0"/>
              <a:t>/MLM: schema delle sedi disponibili per singolo GM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07D6440-0985-429F-B5CC-1854D01EF926}"/>
              </a:ext>
            </a:extLst>
          </p:cNvPr>
          <p:cNvSpPr/>
          <p:nvPr/>
        </p:nvSpPr>
        <p:spPr>
          <a:xfrm>
            <a:off x="449967" y="1001842"/>
            <a:ext cx="1011748" cy="781157"/>
          </a:xfrm>
          <a:prstGeom prst="rect">
            <a:avLst/>
          </a:prstGeom>
          <a:solidFill>
            <a:schemeClr val="bg2"/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5A1A269-47C2-42A6-B0C5-837BE5214B98}"/>
              </a:ext>
            </a:extLst>
          </p:cNvPr>
          <p:cNvSpPr/>
          <p:nvPr/>
        </p:nvSpPr>
        <p:spPr>
          <a:xfrm>
            <a:off x="447176" y="2080456"/>
            <a:ext cx="1011748" cy="3037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24F23A8-AF04-4456-8B3F-0481234664C3}"/>
              </a:ext>
            </a:extLst>
          </p:cNvPr>
          <p:cNvSpPr txBox="1"/>
          <p:nvPr/>
        </p:nvSpPr>
        <p:spPr>
          <a:xfrm>
            <a:off x="626714" y="2641910"/>
            <a:ext cx="647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</a:t>
            </a:r>
          </a:p>
        </p:txBody>
      </p:sp>
      <p:pic>
        <p:nvPicPr>
          <p:cNvPr id="9" name="Elemento grafico 8" descr="Fabbrica">
            <a:extLst>
              <a:ext uri="{FF2B5EF4-FFF2-40B4-BE49-F238E27FC236}">
                <a16:creationId xmlns:a16="http://schemas.microsoft.com/office/drawing/2014/main" id="{591BBEC6-9DDA-4C35-A1B9-62935B4D80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548" y="2955520"/>
            <a:ext cx="504000" cy="504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6D1100-EDD9-4BA1-9BAA-F89DBC6B1CFB}"/>
              </a:ext>
            </a:extLst>
          </p:cNvPr>
          <p:cNvSpPr txBox="1"/>
          <p:nvPr/>
        </p:nvSpPr>
        <p:spPr>
          <a:xfrm>
            <a:off x="626714" y="3385312"/>
            <a:ext cx="647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</a:t>
            </a:r>
          </a:p>
        </p:txBody>
      </p:sp>
      <p:pic>
        <p:nvPicPr>
          <p:cNvPr id="11" name="Elemento grafico 10" descr="Fabbrica">
            <a:extLst>
              <a:ext uri="{FF2B5EF4-FFF2-40B4-BE49-F238E27FC236}">
                <a16:creationId xmlns:a16="http://schemas.microsoft.com/office/drawing/2014/main" id="{3679B346-50A9-49AF-8828-4ED444BC7B1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548" y="4402988"/>
            <a:ext cx="504000" cy="50400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D4411A4-0734-465C-90EE-BDE5D1EFFB30}"/>
              </a:ext>
            </a:extLst>
          </p:cNvPr>
          <p:cNvSpPr txBox="1"/>
          <p:nvPr/>
        </p:nvSpPr>
        <p:spPr>
          <a:xfrm>
            <a:off x="525787" y="4850678"/>
            <a:ext cx="8495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N.20</a:t>
            </a:r>
          </a:p>
        </p:txBody>
      </p:sp>
      <p:pic>
        <p:nvPicPr>
          <p:cNvPr id="14" name="Elemento grafico 13" descr="Casa">
            <a:extLst>
              <a:ext uri="{FF2B5EF4-FFF2-40B4-BE49-F238E27FC236}">
                <a16:creationId xmlns:a16="http://schemas.microsoft.com/office/drawing/2014/main" id="{1208F07C-FDDB-407C-BB07-E6247DDF92D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30694" y="1087755"/>
            <a:ext cx="432000" cy="4320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91AD1AD-1E76-4B02-BF83-784BC9963146}"/>
              </a:ext>
            </a:extLst>
          </p:cNvPr>
          <p:cNvSpPr txBox="1"/>
          <p:nvPr/>
        </p:nvSpPr>
        <p:spPr>
          <a:xfrm>
            <a:off x="482947" y="1512548"/>
            <a:ext cx="9370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SEDE LEGALE</a:t>
            </a:r>
          </a:p>
        </p:txBody>
      </p:sp>
      <p:pic>
        <p:nvPicPr>
          <p:cNvPr id="16" name="Elemento grafico 15" descr="Documento">
            <a:extLst>
              <a:ext uri="{FF2B5EF4-FFF2-40B4-BE49-F238E27FC236}">
                <a16:creationId xmlns:a16="http://schemas.microsoft.com/office/drawing/2014/main" id="{ADC1F7B0-8948-4483-B45A-8A0E5A1760F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518952" y="4750161"/>
            <a:ext cx="397004" cy="397004"/>
          </a:xfrm>
          <a:prstGeom prst="rect">
            <a:avLst/>
          </a:prstGeom>
        </p:spPr>
      </p:pic>
      <p:pic>
        <p:nvPicPr>
          <p:cNvPr id="17" name="Elemento grafico 16" descr="Badge dipendente">
            <a:extLst>
              <a:ext uri="{FF2B5EF4-FFF2-40B4-BE49-F238E27FC236}">
                <a16:creationId xmlns:a16="http://schemas.microsoft.com/office/drawing/2014/main" id="{73880042-C353-4CAC-ADE9-2FAF5937F66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27092" y="1414656"/>
            <a:ext cx="449343" cy="449343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27792A9-D6D8-4217-A641-11FA1BB081ED}"/>
              </a:ext>
            </a:extLst>
          </p:cNvPr>
          <p:cNvSpPr txBox="1"/>
          <p:nvPr/>
        </p:nvSpPr>
        <p:spPr>
          <a:xfrm>
            <a:off x="511933" y="1822313"/>
            <a:ext cx="1665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FORM REGISTRAZIONE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9761946-130C-4E46-8199-C75FE14C2FD7}"/>
              </a:ext>
            </a:extLst>
          </p:cNvPr>
          <p:cNvSpPr txBox="1"/>
          <p:nvPr/>
        </p:nvSpPr>
        <p:spPr>
          <a:xfrm>
            <a:off x="426235" y="5116914"/>
            <a:ext cx="1665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FORM SUPPLEMENTARI</a:t>
            </a:r>
          </a:p>
        </p:txBody>
      </p:sp>
      <p:pic>
        <p:nvPicPr>
          <p:cNvPr id="23" name="Elemento grafico 22" descr="Fabbrica">
            <a:extLst>
              <a:ext uri="{FF2B5EF4-FFF2-40B4-BE49-F238E27FC236}">
                <a16:creationId xmlns:a16="http://schemas.microsoft.com/office/drawing/2014/main" id="{C755C682-BF78-4968-BF7F-F10486BF0B6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548" y="3692610"/>
            <a:ext cx="504000" cy="504000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907F12C-2302-40DE-B48A-3DBA05485428}"/>
              </a:ext>
            </a:extLst>
          </p:cNvPr>
          <p:cNvSpPr txBox="1"/>
          <p:nvPr/>
        </p:nvSpPr>
        <p:spPr>
          <a:xfrm>
            <a:off x="705334" y="4099542"/>
            <a:ext cx="490428" cy="22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…</a:t>
            </a:r>
          </a:p>
        </p:txBody>
      </p:sp>
      <p:pic>
        <p:nvPicPr>
          <p:cNvPr id="25" name="Elemento grafico 24" descr="Gerarchia">
            <a:extLst>
              <a:ext uri="{FF2B5EF4-FFF2-40B4-BE49-F238E27FC236}">
                <a16:creationId xmlns:a16="http://schemas.microsoft.com/office/drawing/2014/main" id="{F0A820DD-DEA4-4086-81E3-DA19339FEA6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000807" y="2872859"/>
            <a:ext cx="683510" cy="683510"/>
          </a:xfrm>
          <a:prstGeom prst="rect">
            <a:avLst/>
          </a:prstGeom>
        </p:spPr>
      </p:pic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F10877BE-50C2-4637-BC8D-2F5F23C79923}"/>
              </a:ext>
            </a:extLst>
          </p:cNvPr>
          <p:cNvSpPr/>
          <p:nvPr/>
        </p:nvSpPr>
        <p:spPr>
          <a:xfrm>
            <a:off x="2460474" y="3058625"/>
            <a:ext cx="371047" cy="232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Univers Light" panose="020B0403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4271B88-E0F7-4D88-89B0-0A1A64E10034}"/>
              </a:ext>
            </a:extLst>
          </p:cNvPr>
          <p:cNvSpPr txBox="1"/>
          <p:nvPr/>
        </p:nvSpPr>
        <p:spPr>
          <a:xfrm>
            <a:off x="2741573" y="3540706"/>
            <a:ext cx="1179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Univers Light" panose="020B0403020202020204" pitchFamily="34" charset="0"/>
              </a:rPr>
              <a:t>ALBERO MERCEOLOGICO DI WEBUY</a:t>
            </a:r>
          </a:p>
        </p:txBody>
      </p:sp>
      <p:sp>
        <p:nvSpPr>
          <p:cNvPr id="28" name="Freccia a pentagono 27">
            <a:extLst>
              <a:ext uri="{FF2B5EF4-FFF2-40B4-BE49-F238E27FC236}">
                <a16:creationId xmlns:a16="http://schemas.microsoft.com/office/drawing/2014/main" id="{97C6001F-DB43-45E0-AD99-6280E3E8BD95}"/>
              </a:ext>
            </a:extLst>
          </p:cNvPr>
          <p:cNvSpPr/>
          <p:nvPr/>
        </p:nvSpPr>
        <p:spPr>
          <a:xfrm>
            <a:off x="166837" y="5595088"/>
            <a:ext cx="2416706" cy="396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latin typeface="Univers" panose="020B0503020202020204" pitchFamily="34" charset="0"/>
              </a:rPr>
              <a:t>ANAGRAFICA DI WEBUY</a:t>
            </a:r>
          </a:p>
        </p:txBody>
      </p:sp>
      <p:sp>
        <p:nvSpPr>
          <p:cNvPr id="29" name="Freccia a gallone 28">
            <a:extLst>
              <a:ext uri="{FF2B5EF4-FFF2-40B4-BE49-F238E27FC236}">
                <a16:creationId xmlns:a16="http://schemas.microsoft.com/office/drawing/2014/main" id="{F6798B0C-F2B9-457A-B04F-B301A61D1863}"/>
              </a:ext>
            </a:extLst>
          </p:cNvPr>
          <p:cNvSpPr/>
          <p:nvPr/>
        </p:nvSpPr>
        <p:spPr>
          <a:xfrm>
            <a:off x="2452350" y="5595087"/>
            <a:ext cx="1817161" cy="396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SCELTA GM SU WEBUY</a:t>
            </a:r>
          </a:p>
        </p:txBody>
      </p:sp>
      <p:sp>
        <p:nvSpPr>
          <p:cNvPr id="30" name="Freccia a gallone 29">
            <a:extLst>
              <a:ext uri="{FF2B5EF4-FFF2-40B4-BE49-F238E27FC236}">
                <a16:creationId xmlns:a16="http://schemas.microsoft.com/office/drawing/2014/main" id="{AD6AF30F-2331-4236-97EF-8A984B5F512A}"/>
              </a:ext>
            </a:extLst>
          </p:cNvPr>
          <p:cNvSpPr/>
          <p:nvPr/>
        </p:nvSpPr>
        <p:spPr>
          <a:xfrm>
            <a:off x="4138318" y="5596543"/>
            <a:ext cx="6166825" cy="396000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 FORNITORE SU WEBUY</a:t>
            </a:r>
          </a:p>
        </p:txBody>
      </p:sp>
      <p:sp>
        <p:nvSpPr>
          <p:cNvPr id="31" name="Freccia a gallone 30">
            <a:extLst>
              <a:ext uri="{FF2B5EF4-FFF2-40B4-BE49-F238E27FC236}">
                <a16:creationId xmlns:a16="http://schemas.microsoft.com/office/drawing/2014/main" id="{88E3836F-0593-444E-9080-3FD4878F207E}"/>
              </a:ext>
            </a:extLst>
          </p:cNvPr>
          <p:cNvSpPr/>
          <p:nvPr/>
        </p:nvSpPr>
        <p:spPr>
          <a:xfrm>
            <a:off x="10174513" y="5591468"/>
            <a:ext cx="1954389" cy="3960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INVIO VERSO MLM</a:t>
            </a:r>
          </a:p>
        </p:txBody>
      </p:sp>
      <p:sp>
        <p:nvSpPr>
          <p:cNvPr id="32" name="Parentesi graffa aperta 31">
            <a:extLst>
              <a:ext uri="{FF2B5EF4-FFF2-40B4-BE49-F238E27FC236}">
                <a16:creationId xmlns:a16="http://schemas.microsoft.com/office/drawing/2014/main" id="{26F92B00-943C-414C-9FDB-135436A074E1}"/>
              </a:ext>
            </a:extLst>
          </p:cNvPr>
          <p:cNvSpPr/>
          <p:nvPr/>
        </p:nvSpPr>
        <p:spPr>
          <a:xfrm flipH="1">
            <a:off x="1884790" y="932403"/>
            <a:ext cx="406398" cy="4483244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Parentesi graffa aperta 32">
            <a:extLst>
              <a:ext uri="{FF2B5EF4-FFF2-40B4-BE49-F238E27FC236}">
                <a16:creationId xmlns:a16="http://schemas.microsoft.com/office/drawing/2014/main" id="{CF67B901-2172-4099-9423-13DD252BFBB1}"/>
              </a:ext>
            </a:extLst>
          </p:cNvPr>
          <p:cNvSpPr/>
          <p:nvPr/>
        </p:nvSpPr>
        <p:spPr>
          <a:xfrm>
            <a:off x="3921373" y="932403"/>
            <a:ext cx="406398" cy="4522194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ECACF248-9029-440F-AF69-2885EDD8D3B0}"/>
              </a:ext>
            </a:extLst>
          </p:cNvPr>
          <p:cNvSpPr/>
          <p:nvPr/>
        </p:nvSpPr>
        <p:spPr>
          <a:xfrm>
            <a:off x="5054379" y="930745"/>
            <a:ext cx="5120134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</a:t>
            </a:r>
          </a:p>
          <a:p>
            <a:pPr marL="539750"/>
            <a:r>
              <a:rPr lang="it-IT" sz="900" dirty="0">
                <a:solidFill>
                  <a:schemeClr val="tx1"/>
                </a:solidFill>
                <a:latin typeface="Univers Light" panose="020B0403020202020204" pitchFamily="34" charset="0"/>
              </a:rPr>
              <a:t>FEIT01</a:t>
            </a:r>
          </a:p>
        </p:txBody>
      </p:sp>
      <p:pic>
        <p:nvPicPr>
          <p:cNvPr id="35" name="Elemento grafico 34" descr="Barra multifunzione">
            <a:extLst>
              <a:ext uri="{FF2B5EF4-FFF2-40B4-BE49-F238E27FC236}">
                <a16:creationId xmlns:a16="http://schemas.microsoft.com/office/drawing/2014/main" id="{EBDFF866-D4BA-4316-B981-F2BA31FB98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37761" y="1057474"/>
            <a:ext cx="455409" cy="455409"/>
          </a:xfrm>
          <a:prstGeom prst="rect">
            <a:avLst/>
          </a:prstGeom>
        </p:spPr>
      </p:pic>
      <p:pic>
        <p:nvPicPr>
          <p:cNvPr id="36" name="Elemento grafico 35" descr="Foglia">
            <a:extLst>
              <a:ext uri="{FF2B5EF4-FFF2-40B4-BE49-F238E27FC236}">
                <a16:creationId xmlns:a16="http://schemas.microsoft.com/office/drawing/2014/main" id="{28311462-53F2-4E0E-9C75-6E190588625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r="7280"/>
          <a:stretch/>
        </p:blipFill>
        <p:spPr>
          <a:xfrm>
            <a:off x="4285803" y="1053136"/>
            <a:ext cx="470771" cy="507735"/>
          </a:xfrm>
          <a:prstGeom prst="rect">
            <a:avLst/>
          </a:prstGeom>
        </p:spPr>
      </p:pic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133BFE0-2B33-46BB-BB6F-CC3E4A880245}"/>
              </a:ext>
            </a:extLst>
          </p:cNvPr>
          <p:cNvSpPr txBox="1"/>
          <p:nvPr/>
        </p:nvSpPr>
        <p:spPr>
          <a:xfrm>
            <a:off x="4197436" y="1492999"/>
            <a:ext cx="647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FEIT01</a:t>
            </a:r>
          </a:p>
        </p:txBody>
      </p:sp>
      <p:pic>
        <p:nvPicPr>
          <p:cNvPr id="38" name="Elemento grafico 37" descr="Fabbrica">
            <a:extLst>
              <a:ext uri="{FF2B5EF4-FFF2-40B4-BE49-F238E27FC236}">
                <a16:creationId xmlns:a16="http://schemas.microsoft.com/office/drawing/2014/main" id="{763297AA-A9E0-4AA6-A818-405DD74F16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05946" y="971842"/>
            <a:ext cx="504000" cy="504000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798B06F3-1498-47BD-AB2C-CF54531F9446}"/>
              </a:ext>
            </a:extLst>
          </p:cNvPr>
          <p:cNvSpPr txBox="1"/>
          <p:nvPr/>
        </p:nvSpPr>
        <p:spPr>
          <a:xfrm>
            <a:off x="6602362" y="1399883"/>
            <a:ext cx="713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N.02</a:t>
            </a:r>
          </a:p>
        </p:txBody>
      </p:sp>
      <p:pic>
        <p:nvPicPr>
          <p:cNvPr id="40" name="Elemento grafico 39" descr="Fabbrica">
            <a:extLst>
              <a:ext uri="{FF2B5EF4-FFF2-40B4-BE49-F238E27FC236}">
                <a16:creationId xmlns:a16="http://schemas.microsoft.com/office/drawing/2014/main" id="{A1791402-97FF-4E83-9B11-C52542C04F7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16760" y="971842"/>
            <a:ext cx="504000" cy="504000"/>
          </a:xfrm>
          <a:prstGeom prst="rect">
            <a:avLst/>
          </a:prstGeom>
        </p:spPr>
      </p:pic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B74BBAD-0D6C-4E6D-BC31-CF45AAE516F5}"/>
              </a:ext>
            </a:extLst>
          </p:cNvPr>
          <p:cNvSpPr txBox="1"/>
          <p:nvPr/>
        </p:nvSpPr>
        <p:spPr>
          <a:xfrm>
            <a:off x="7328970" y="1399883"/>
            <a:ext cx="691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N.04</a:t>
            </a:r>
          </a:p>
        </p:txBody>
      </p:sp>
      <p:pic>
        <p:nvPicPr>
          <p:cNvPr id="42" name="Elemento grafico 41" descr="Fabbrica">
            <a:extLst>
              <a:ext uri="{FF2B5EF4-FFF2-40B4-BE49-F238E27FC236}">
                <a16:creationId xmlns:a16="http://schemas.microsoft.com/office/drawing/2014/main" id="{F391AC6D-4C87-44A3-A46A-FB5A2DB4BEC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7574" y="971842"/>
            <a:ext cx="504000" cy="504000"/>
          </a:xfrm>
          <a:prstGeom prst="rect">
            <a:avLst/>
          </a:prstGeom>
        </p:spPr>
      </p:pic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6CD7A01-906A-4E76-BC7F-1931773B1FC3}"/>
              </a:ext>
            </a:extLst>
          </p:cNvPr>
          <p:cNvSpPr txBox="1"/>
          <p:nvPr/>
        </p:nvSpPr>
        <p:spPr>
          <a:xfrm>
            <a:off x="8038972" y="1399883"/>
            <a:ext cx="724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N.06</a:t>
            </a:r>
          </a:p>
        </p:txBody>
      </p:sp>
      <p:pic>
        <p:nvPicPr>
          <p:cNvPr id="44" name="Elemento grafico 43" descr="Fabbrica">
            <a:extLst>
              <a:ext uri="{FF2B5EF4-FFF2-40B4-BE49-F238E27FC236}">
                <a16:creationId xmlns:a16="http://schemas.microsoft.com/office/drawing/2014/main" id="{758EBD6D-ED82-4053-A256-A406144FFCF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38388" y="971842"/>
            <a:ext cx="504000" cy="504000"/>
          </a:xfrm>
          <a:prstGeom prst="rect">
            <a:avLst/>
          </a:prstGeom>
        </p:spPr>
      </p:pic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BF3B309-C01D-4E32-8AEF-D6B980D14CC7}"/>
              </a:ext>
            </a:extLst>
          </p:cNvPr>
          <p:cNvSpPr txBox="1"/>
          <p:nvPr/>
        </p:nvSpPr>
        <p:spPr>
          <a:xfrm>
            <a:off x="8751157" y="1399883"/>
            <a:ext cx="747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N.18</a:t>
            </a:r>
          </a:p>
        </p:txBody>
      </p:sp>
      <p:pic>
        <p:nvPicPr>
          <p:cNvPr id="46" name="Elemento grafico 45" descr="Fabbrica">
            <a:extLst>
              <a:ext uri="{FF2B5EF4-FFF2-40B4-BE49-F238E27FC236}">
                <a16:creationId xmlns:a16="http://schemas.microsoft.com/office/drawing/2014/main" id="{69E15BEE-8550-4D31-9BDC-351855DA775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49203" y="971842"/>
            <a:ext cx="504000" cy="504000"/>
          </a:xfrm>
          <a:prstGeom prst="rect">
            <a:avLst/>
          </a:prstGeom>
        </p:spPr>
      </p:pic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FB9CE9E6-9BAE-4D95-8B60-021549D65873}"/>
              </a:ext>
            </a:extLst>
          </p:cNvPr>
          <p:cNvSpPr txBox="1"/>
          <p:nvPr/>
        </p:nvSpPr>
        <p:spPr>
          <a:xfrm>
            <a:off x="9464668" y="1399883"/>
            <a:ext cx="747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N.20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E9BF51FB-4019-4CED-AEA5-9FECE65A3146}"/>
              </a:ext>
            </a:extLst>
          </p:cNvPr>
          <p:cNvCxnSpPr>
            <a:cxnSpLocks/>
          </p:cNvCxnSpPr>
          <p:nvPr/>
        </p:nvCxnSpPr>
        <p:spPr>
          <a:xfrm flipV="1">
            <a:off x="4739109" y="1306487"/>
            <a:ext cx="315270" cy="5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63">
            <a:extLst>
              <a:ext uri="{FF2B5EF4-FFF2-40B4-BE49-F238E27FC236}">
                <a16:creationId xmlns:a16="http://schemas.microsoft.com/office/drawing/2014/main" id="{621EE71C-C969-4DBD-83F9-21D3B6265A9C}"/>
              </a:ext>
            </a:extLst>
          </p:cNvPr>
          <p:cNvSpPr/>
          <p:nvPr/>
        </p:nvSpPr>
        <p:spPr>
          <a:xfrm>
            <a:off x="5091779" y="4704598"/>
            <a:ext cx="5120134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</a:t>
            </a:r>
          </a:p>
          <a:p>
            <a:pPr marL="539750"/>
            <a:r>
              <a:rPr lang="it-IT" sz="900" dirty="0">
                <a:solidFill>
                  <a:schemeClr val="tx1"/>
                </a:solidFill>
                <a:latin typeface="Univers Light" panose="020B0403020202020204" pitchFamily="34" charset="0"/>
              </a:rPr>
              <a:t>FECA03</a:t>
            </a:r>
          </a:p>
        </p:txBody>
      </p:sp>
      <p:pic>
        <p:nvPicPr>
          <p:cNvPr id="65" name="Elemento grafico 64" descr="Barra multifunzione">
            <a:extLst>
              <a:ext uri="{FF2B5EF4-FFF2-40B4-BE49-F238E27FC236}">
                <a16:creationId xmlns:a16="http://schemas.microsoft.com/office/drawing/2014/main" id="{8D5443F7-12B4-4430-A41C-B883393694B5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75161" y="4831327"/>
            <a:ext cx="455409" cy="455409"/>
          </a:xfrm>
          <a:prstGeom prst="rect">
            <a:avLst/>
          </a:prstGeom>
        </p:spPr>
      </p:pic>
      <p:pic>
        <p:nvPicPr>
          <p:cNvPr id="66" name="Elemento grafico 65" descr="Foglia">
            <a:extLst>
              <a:ext uri="{FF2B5EF4-FFF2-40B4-BE49-F238E27FC236}">
                <a16:creationId xmlns:a16="http://schemas.microsoft.com/office/drawing/2014/main" id="{6663658E-6CD8-4DED-822A-519E6CDCA4E5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r="7280"/>
          <a:stretch/>
        </p:blipFill>
        <p:spPr>
          <a:xfrm>
            <a:off x="4285803" y="4813145"/>
            <a:ext cx="470771" cy="507735"/>
          </a:xfrm>
          <a:prstGeom prst="rect">
            <a:avLst/>
          </a:prstGeom>
        </p:spPr>
      </p:pic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253B3621-9C75-4C44-B2C5-450A8CF83AA5}"/>
              </a:ext>
            </a:extLst>
          </p:cNvPr>
          <p:cNvSpPr txBox="1"/>
          <p:nvPr/>
        </p:nvSpPr>
        <p:spPr>
          <a:xfrm>
            <a:off x="4197436" y="5252997"/>
            <a:ext cx="647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FECA03</a:t>
            </a:r>
          </a:p>
        </p:txBody>
      </p:sp>
      <p:pic>
        <p:nvPicPr>
          <p:cNvPr id="68" name="Elemento grafico 67" descr="Fabbrica">
            <a:extLst>
              <a:ext uri="{FF2B5EF4-FFF2-40B4-BE49-F238E27FC236}">
                <a16:creationId xmlns:a16="http://schemas.microsoft.com/office/drawing/2014/main" id="{64E91BF5-CC47-4E5B-A3D0-F12C8C28D5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43346" y="4745695"/>
            <a:ext cx="504000" cy="504000"/>
          </a:xfrm>
          <a:prstGeom prst="rect">
            <a:avLst/>
          </a:prstGeom>
        </p:spPr>
      </p:pic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106134EA-0B9D-4B7B-B206-49DC5AE87F4E}"/>
              </a:ext>
            </a:extLst>
          </p:cNvPr>
          <p:cNvSpPr txBox="1"/>
          <p:nvPr/>
        </p:nvSpPr>
        <p:spPr>
          <a:xfrm>
            <a:off x="6639762" y="5173736"/>
            <a:ext cx="713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N.02</a:t>
            </a:r>
          </a:p>
        </p:txBody>
      </p:sp>
      <p:pic>
        <p:nvPicPr>
          <p:cNvPr id="70" name="Elemento grafico 69" descr="Fabbrica">
            <a:extLst>
              <a:ext uri="{FF2B5EF4-FFF2-40B4-BE49-F238E27FC236}">
                <a16:creationId xmlns:a16="http://schemas.microsoft.com/office/drawing/2014/main" id="{A015E1C1-DF5C-49A1-AAE0-5F75ABED06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54160" y="4745695"/>
            <a:ext cx="504000" cy="504000"/>
          </a:xfrm>
          <a:prstGeom prst="rect">
            <a:avLst/>
          </a:prstGeom>
        </p:spPr>
      </p:pic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6C199AB0-5D5B-457A-8448-BF2AFFB65959}"/>
              </a:ext>
            </a:extLst>
          </p:cNvPr>
          <p:cNvSpPr txBox="1"/>
          <p:nvPr/>
        </p:nvSpPr>
        <p:spPr>
          <a:xfrm>
            <a:off x="7366370" y="5173736"/>
            <a:ext cx="691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N.03</a:t>
            </a:r>
          </a:p>
        </p:txBody>
      </p:sp>
      <p:pic>
        <p:nvPicPr>
          <p:cNvPr id="72" name="Elemento grafico 71" descr="Fabbrica">
            <a:extLst>
              <a:ext uri="{FF2B5EF4-FFF2-40B4-BE49-F238E27FC236}">
                <a16:creationId xmlns:a16="http://schemas.microsoft.com/office/drawing/2014/main" id="{C7D05707-DDB8-417D-AC7A-D9360E2490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64974" y="4745695"/>
            <a:ext cx="504000" cy="504000"/>
          </a:xfrm>
          <a:prstGeom prst="rect">
            <a:avLst/>
          </a:prstGeom>
        </p:spPr>
      </p:pic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863617A-BE23-474A-8654-4DD41BFA7E1D}"/>
              </a:ext>
            </a:extLst>
          </p:cNvPr>
          <p:cNvSpPr txBox="1"/>
          <p:nvPr/>
        </p:nvSpPr>
        <p:spPr>
          <a:xfrm>
            <a:off x="8076372" y="5173736"/>
            <a:ext cx="724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N.04</a:t>
            </a:r>
          </a:p>
        </p:txBody>
      </p:sp>
      <p:pic>
        <p:nvPicPr>
          <p:cNvPr id="74" name="Elemento grafico 73" descr="Fabbrica">
            <a:extLst>
              <a:ext uri="{FF2B5EF4-FFF2-40B4-BE49-F238E27FC236}">
                <a16:creationId xmlns:a16="http://schemas.microsoft.com/office/drawing/2014/main" id="{0BDF27F6-B3CA-4B2E-B2AD-0BB88D3AA4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75788" y="4745695"/>
            <a:ext cx="504000" cy="504000"/>
          </a:xfrm>
          <a:prstGeom prst="rect">
            <a:avLst/>
          </a:prstGeom>
        </p:spPr>
      </p:pic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1DC514F1-5D5D-46C0-96B4-B2F2EB43E378}"/>
              </a:ext>
            </a:extLst>
          </p:cNvPr>
          <p:cNvSpPr txBox="1"/>
          <p:nvPr/>
        </p:nvSpPr>
        <p:spPr>
          <a:xfrm>
            <a:off x="8759982" y="5173736"/>
            <a:ext cx="747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…</a:t>
            </a:r>
          </a:p>
        </p:txBody>
      </p:sp>
      <p:pic>
        <p:nvPicPr>
          <p:cNvPr id="76" name="Elemento grafico 75" descr="Fabbrica">
            <a:extLst>
              <a:ext uri="{FF2B5EF4-FFF2-40B4-BE49-F238E27FC236}">
                <a16:creationId xmlns:a16="http://schemas.microsoft.com/office/drawing/2014/main" id="{FC99AAD3-E43F-4478-8F6A-74546F9B50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6603" y="4745695"/>
            <a:ext cx="504000" cy="504000"/>
          </a:xfrm>
          <a:prstGeom prst="rect">
            <a:avLst/>
          </a:prstGeom>
        </p:spPr>
      </p:pic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A1768AF-3BF2-4CD6-80FC-1019862BC3A9}"/>
              </a:ext>
            </a:extLst>
          </p:cNvPr>
          <p:cNvSpPr txBox="1"/>
          <p:nvPr/>
        </p:nvSpPr>
        <p:spPr>
          <a:xfrm>
            <a:off x="9502068" y="5173736"/>
            <a:ext cx="747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N.20</a:t>
            </a:r>
          </a:p>
        </p:txBody>
      </p: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id="{C181777F-A418-460C-BB1A-6EF5DF401970}"/>
              </a:ext>
            </a:extLst>
          </p:cNvPr>
          <p:cNvCxnSpPr>
            <a:cxnSpLocks/>
            <a:stCxn id="66" idx="3"/>
            <a:endCxn id="64" idx="1"/>
          </p:cNvCxnSpPr>
          <p:nvPr/>
        </p:nvCxnSpPr>
        <p:spPr>
          <a:xfrm flipV="1">
            <a:off x="4756574" y="5064598"/>
            <a:ext cx="335205" cy="24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>
            <a:extLst>
              <a:ext uri="{FF2B5EF4-FFF2-40B4-BE49-F238E27FC236}">
                <a16:creationId xmlns:a16="http://schemas.microsoft.com/office/drawing/2014/main" id="{FA81AE04-13D1-4BD8-82E1-798215FAF969}"/>
              </a:ext>
            </a:extLst>
          </p:cNvPr>
          <p:cNvSpPr/>
          <p:nvPr/>
        </p:nvSpPr>
        <p:spPr>
          <a:xfrm>
            <a:off x="5091779" y="3762355"/>
            <a:ext cx="5120134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</a:t>
            </a:r>
          </a:p>
          <a:p>
            <a:pPr marL="539750"/>
            <a:r>
              <a:rPr lang="it-IT" sz="900" dirty="0">
                <a:solidFill>
                  <a:schemeClr val="tx1"/>
                </a:solidFill>
                <a:latin typeface="Univers Light" panose="020B0403020202020204" pitchFamily="34" charset="0"/>
              </a:rPr>
              <a:t>FEII02</a:t>
            </a:r>
          </a:p>
        </p:txBody>
      </p:sp>
      <p:pic>
        <p:nvPicPr>
          <p:cNvPr id="80" name="Elemento grafico 79" descr="Barra multifunzione">
            <a:extLst>
              <a:ext uri="{FF2B5EF4-FFF2-40B4-BE49-F238E27FC236}">
                <a16:creationId xmlns:a16="http://schemas.microsoft.com/office/drawing/2014/main" id="{E24D664E-A583-456E-A0B8-30F1E01D3CC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75161" y="3889084"/>
            <a:ext cx="455409" cy="455409"/>
          </a:xfrm>
          <a:prstGeom prst="rect">
            <a:avLst/>
          </a:prstGeom>
        </p:spPr>
      </p:pic>
      <p:pic>
        <p:nvPicPr>
          <p:cNvPr id="81" name="Elemento grafico 80" descr="Foglia">
            <a:extLst>
              <a:ext uri="{FF2B5EF4-FFF2-40B4-BE49-F238E27FC236}">
                <a16:creationId xmlns:a16="http://schemas.microsoft.com/office/drawing/2014/main" id="{793BC396-D18B-4FF2-AF92-7E9A2ED183C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r="7280"/>
          <a:stretch/>
        </p:blipFill>
        <p:spPr>
          <a:xfrm>
            <a:off x="4285803" y="3870902"/>
            <a:ext cx="470771" cy="507735"/>
          </a:xfrm>
          <a:prstGeom prst="rect">
            <a:avLst/>
          </a:prstGeom>
        </p:spPr>
      </p:pic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5B3BD44A-AF33-4CFE-A240-5D9217E76706}"/>
              </a:ext>
            </a:extLst>
          </p:cNvPr>
          <p:cNvSpPr txBox="1"/>
          <p:nvPr/>
        </p:nvSpPr>
        <p:spPr>
          <a:xfrm>
            <a:off x="4197436" y="4310754"/>
            <a:ext cx="647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FEII02</a:t>
            </a:r>
          </a:p>
        </p:txBody>
      </p:sp>
      <p:cxnSp>
        <p:nvCxnSpPr>
          <p:cNvPr id="93" name="Connettore 2 92">
            <a:extLst>
              <a:ext uri="{FF2B5EF4-FFF2-40B4-BE49-F238E27FC236}">
                <a16:creationId xmlns:a16="http://schemas.microsoft.com/office/drawing/2014/main" id="{7E2FD7EA-19EE-4E47-9D32-67446DA962B4}"/>
              </a:ext>
            </a:extLst>
          </p:cNvPr>
          <p:cNvCxnSpPr>
            <a:cxnSpLocks/>
            <a:stCxn id="81" idx="3"/>
            <a:endCxn id="79" idx="1"/>
          </p:cNvCxnSpPr>
          <p:nvPr/>
        </p:nvCxnSpPr>
        <p:spPr>
          <a:xfrm flipV="1">
            <a:off x="4756574" y="4122355"/>
            <a:ext cx="335205" cy="24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tangolo 93">
            <a:extLst>
              <a:ext uri="{FF2B5EF4-FFF2-40B4-BE49-F238E27FC236}">
                <a16:creationId xmlns:a16="http://schemas.microsoft.com/office/drawing/2014/main" id="{FF806BF2-865A-4A8C-8A2B-C8450A2C098A}"/>
              </a:ext>
            </a:extLst>
          </p:cNvPr>
          <p:cNvSpPr/>
          <p:nvPr/>
        </p:nvSpPr>
        <p:spPr>
          <a:xfrm>
            <a:off x="5076623" y="1864459"/>
            <a:ext cx="5120134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</a:t>
            </a:r>
          </a:p>
          <a:p>
            <a:pPr marL="539750"/>
            <a:r>
              <a:rPr lang="it-IT" sz="900" dirty="0">
                <a:solidFill>
                  <a:schemeClr val="tx1"/>
                </a:solidFill>
                <a:latin typeface="Univers Light" panose="020B0403020202020204" pitchFamily="34" charset="0"/>
              </a:rPr>
              <a:t>FZAU01</a:t>
            </a:r>
          </a:p>
        </p:txBody>
      </p:sp>
      <p:pic>
        <p:nvPicPr>
          <p:cNvPr id="95" name="Elemento grafico 94" descr="Barra multifunzione">
            <a:extLst>
              <a:ext uri="{FF2B5EF4-FFF2-40B4-BE49-F238E27FC236}">
                <a16:creationId xmlns:a16="http://schemas.microsoft.com/office/drawing/2014/main" id="{FB4128B7-ED04-4342-A99C-F340938791B3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60005" y="1991188"/>
            <a:ext cx="455409" cy="455409"/>
          </a:xfrm>
          <a:prstGeom prst="rect">
            <a:avLst/>
          </a:prstGeom>
        </p:spPr>
      </p:pic>
      <p:pic>
        <p:nvPicPr>
          <p:cNvPr id="96" name="Elemento grafico 95" descr="Foglia">
            <a:extLst>
              <a:ext uri="{FF2B5EF4-FFF2-40B4-BE49-F238E27FC236}">
                <a16:creationId xmlns:a16="http://schemas.microsoft.com/office/drawing/2014/main" id="{00C26027-18CF-4781-A544-0983AB6DA90A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r="7280"/>
          <a:stretch/>
        </p:blipFill>
        <p:spPr>
          <a:xfrm>
            <a:off x="4285803" y="1973006"/>
            <a:ext cx="470771" cy="507735"/>
          </a:xfrm>
          <a:prstGeom prst="rect">
            <a:avLst/>
          </a:prstGeom>
        </p:spPr>
      </p:pic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3D16D218-F54F-4827-AD4A-2D8DD0F607FC}"/>
              </a:ext>
            </a:extLst>
          </p:cNvPr>
          <p:cNvSpPr txBox="1"/>
          <p:nvPr/>
        </p:nvSpPr>
        <p:spPr>
          <a:xfrm>
            <a:off x="4125643" y="2412858"/>
            <a:ext cx="791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FZAU01</a:t>
            </a:r>
          </a:p>
        </p:txBody>
      </p:sp>
      <p:pic>
        <p:nvPicPr>
          <p:cNvPr id="98" name="Elemento grafico 97" descr="Fabbrica">
            <a:extLst>
              <a:ext uri="{FF2B5EF4-FFF2-40B4-BE49-F238E27FC236}">
                <a16:creationId xmlns:a16="http://schemas.microsoft.com/office/drawing/2014/main" id="{950DECEE-69C3-4AE4-91BB-E9D91AC0FF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8190" y="1905556"/>
            <a:ext cx="504000" cy="504000"/>
          </a:xfrm>
          <a:prstGeom prst="rect">
            <a:avLst/>
          </a:prstGeom>
        </p:spPr>
      </p:pic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764E9ECC-D165-4EC9-9C2C-5EF228224730}"/>
              </a:ext>
            </a:extLst>
          </p:cNvPr>
          <p:cNvSpPr txBox="1"/>
          <p:nvPr/>
        </p:nvSpPr>
        <p:spPr>
          <a:xfrm>
            <a:off x="6624606" y="2333597"/>
            <a:ext cx="713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N.06</a:t>
            </a:r>
          </a:p>
        </p:txBody>
      </p:sp>
      <p:pic>
        <p:nvPicPr>
          <p:cNvPr id="100" name="Elemento grafico 99" descr="Fabbrica">
            <a:extLst>
              <a:ext uri="{FF2B5EF4-FFF2-40B4-BE49-F238E27FC236}">
                <a16:creationId xmlns:a16="http://schemas.microsoft.com/office/drawing/2014/main" id="{A27C7FE7-555D-4483-B14C-F251048DC85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39004" y="1905556"/>
            <a:ext cx="504000" cy="504000"/>
          </a:xfrm>
          <a:prstGeom prst="rect">
            <a:avLst/>
          </a:prstGeom>
        </p:spPr>
      </p:pic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7494AF95-427A-4788-9197-5D298DAF3BC0}"/>
              </a:ext>
            </a:extLst>
          </p:cNvPr>
          <p:cNvSpPr txBox="1"/>
          <p:nvPr/>
        </p:nvSpPr>
        <p:spPr>
          <a:xfrm>
            <a:off x="7351214" y="2333597"/>
            <a:ext cx="691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N.07</a:t>
            </a:r>
          </a:p>
        </p:txBody>
      </p:sp>
      <p:cxnSp>
        <p:nvCxnSpPr>
          <p:cNvPr id="108" name="Connettore 2 107">
            <a:extLst>
              <a:ext uri="{FF2B5EF4-FFF2-40B4-BE49-F238E27FC236}">
                <a16:creationId xmlns:a16="http://schemas.microsoft.com/office/drawing/2014/main" id="{50E2E179-3363-4E75-8E2C-11F2F098CF98}"/>
              </a:ext>
            </a:extLst>
          </p:cNvPr>
          <p:cNvCxnSpPr>
            <a:cxnSpLocks/>
            <a:stCxn id="96" idx="3"/>
            <a:endCxn id="94" idx="1"/>
          </p:cNvCxnSpPr>
          <p:nvPr/>
        </p:nvCxnSpPr>
        <p:spPr>
          <a:xfrm flipV="1">
            <a:off x="4756574" y="2224459"/>
            <a:ext cx="320049" cy="24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ttangolo 111">
            <a:extLst>
              <a:ext uri="{FF2B5EF4-FFF2-40B4-BE49-F238E27FC236}">
                <a16:creationId xmlns:a16="http://schemas.microsoft.com/office/drawing/2014/main" id="{98DD6DC8-5065-4886-BF57-2EEFA66A6F39}"/>
              </a:ext>
            </a:extLst>
          </p:cNvPr>
          <p:cNvSpPr/>
          <p:nvPr/>
        </p:nvSpPr>
        <p:spPr>
          <a:xfrm>
            <a:off x="5076623" y="2806916"/>
            <a:ext cx="5120134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it-IT" sz="900" b="1" dirty="0">
                <a:solidFill>
                  <a:schemeClr val="tx1"/>
                </a:solidFill>
                <a:latin typeface="Univers" panose="020B0503020202020204" pitchFamily="34" charset="0"/>
              </a:rPr>
              <a:t>QUALIFICAZIONE</a:t>
            </a:r>
          </a:p>
          <a:p>
            <a:pPr marL="539750"/>
            <a:r>
              <a:rPr lang="it-IT" sz="900" dirty="0">
                <a:solidFill>
                  <a:schemeClr val="tx1"/>
                </a:solidFill>
                <a:latin typeface="Univers Light" panose="020B0403020202020204" pitchFamily="34" charset="0"/>
              </a:rPr>
              <a:t>FZAU11</a:t>
            </a:r>
          </a:p>
        </p:txBody>
      </p:sp>
      <p:pic>
        <p:nvPicPr>
          <p:cNvPr id="113" name="Elemento grafico 112" descr="Barra multifunzione">
            <a:extLst>
              <a:ext uri="{FF2B5EF4-FFF2-40B4-BE49-F238E27FC236}">
                <a16:creationId xmlns:a16="http://schemas.microsoft.com/office/drawing/2014/main" id="{8502C2D9-B8C4-4414-A3FB-86B2BF795B9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160005" y="2933645"/>
            <a:ext cx="455409" cy="455409"/>
          </a:xfrm>
          <a:prstGeom prst="rect">
            <a:avLst/>
          </a:prstGeom>
        </p:spPr>
      </p:pic>
      <p:pic>
        <p:nvPicPr>
          <p:cNvPr id="114" name="Elemento grafico 113" descr="Foglia">
            <a:extLst>
              <a:ext uri="{FF2B5EF4-FFF2-40B4-BE49-F238E27FC236}">
                <a16:creationId xmlns:a16="http://schemas.microsoft.com/office/drawing/2014/main" id="{919193DD-03C4-40A3-93BE-A92BC69798BF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rcRect r="7280"/>
          <a:stretch/>
        </p:blipFill>
        <p:spPr>
          <a:xfrm>
            <a:off x="4285803" y="2915463"/>
            <a:ext cx="470771" cy="507735"/>
          </a:xfrm>
          <a:prstGeom prst="rect">
            <a:avLst/>
          </a:prstGeom>
        </p:spPr>
      </p:pic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D7DDD8AB-F2A6-464D-8596-810367EC0F17}"/>
              </a:ext>
            </a:extLst>
          </p:cNvPr>
          <p:cNvSpPr txBox="1"/>
          <p:nvPr/>
        </p:nvSpPr>
        <p:spPr>
          <a:xfrm>
            <a:off x="4197436" y="3355315"/>
            <a:ext cx="647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Univers Light" panose="020B0403020202020204" pitchFamily="34" charset="0"/>
              </a:rPr>
              <a:t>FZAU11</a:t>
            </a:r>
          </a:p>
        </p:txBody>
      </p:sp>
      <p:pic>
        <p:nvPicPr>
          <p:cNvPr id="116" name="Elemento grafico 115" descr="Fabbrica">
            <a:extLst>
              <a:ext uri="{FF2B5EF4-FFF2-40B4-BE49-F238E27FC236}">
                <a16:creationId xmlns:a16="http://schemas.microsoft.com/office/drawing/2014/main" id="{A4EAA0D7-028C-4351-A861-82F4B2F130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28190" y="2848013"/>
            <a:ext cx="504000" cy="504000"/>
          </a:xfrm>
          <a:prstGeom prst="rect">
            <a:avLst/>
          </a:prstGeom>
        </p:spPr>
      </p:pic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A4BBC6BA-B303-499C-B8B4-24D10F565A48}"/>
              </a:ext>
            </a:extLst>
          </p:cNvPr>
          <p:cNvSpPr txBox="1"/>
          <p:nvPr/>
        </p:nvSpPr>
        <p:spPr>
          <a:xfrm>
            <a:off x="6624606" y="3276054"/>
            <a:ext cx="713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N.02</a:t>
            </a:r>
          </a:p>
        </p:txBody>
      </p:sp>
      <p:pic>
        <p:nvPicPr>
          <p:cNvPr id="118" name="Elemento grafico 117" descr="Fabbrica">
            <a:extLst>
              <a:ext uri="{FF2B5EF4-FFF2-40B4-BE49-F238E27FC236}">
                <a16:creationId xmlns:a16="http://schemas.microsoft.com/office/drawing/2014/main" id="{119011CB-5DF5-4D58-83E2-E0BC41AAAF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39004" y="2848013"/>
            <a:ext cx="504000" cy="504000"/>
          </a:xfrm>
          <a:prstGeom prst="rect">
            <a:avLst/>
          </a:prstGeom>
        </p:spPr>
      </p:pic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77719290-2ED8-4408-B42F-AFF9E81988A6}"/>
              </a:ext>
            </a:extLst>
          </p:cNvPr>
          <p:cNvSpPr txBox="1"/>
          <p:nvPr/>
        </p:nvSpPr>
        <p:spPr>
          <a:xfrm>
            <a:off x="7351214" y="3276054"/>
            <a:ext cx="691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N.07</a:t>
            </a:r>
          </a:p>
        </p:txBody>
      </p:sp>
      <p:pic>
        <p:nvPicPr>
          <p:cNvPr id="120" name="Elemento grafico 119" descr="Fabbrica">
            <a:extLst>
              <a:ext uri="{FF2B5EF4-FFF2-40B4-BE49-F238E27FC236}">
                <a16:creationId xmlns:a16="http://schemas.microsoft.com/office/drawing/2014/main" id="{1D82C5E0-84CD-4DBD-AE09-7D2B54E0D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49818" y="2848013"/>
            <a:ext cx="504000" cy="504000"/>
          </a:xfrm>
          <a:prstGeom prst="rect">
            <a:avLst/>
          </a:prstGeom>
        </p:spPr>
      </p:pic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75283C81-A468-4E21-86F2-8C8533C81F29}"/>
              </a:ext>
            </a:extLst>
          </p:cNvPr>
          <p:cNvSpPr txBox="1"/>
          <p:nvPr/>
        </p:nvSpPr>
        <p:spPr>
          <a:xfrm>
            <a:off x="8061216" y="3276054"/>
            <a:ext cx="724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N.10</a:t>
            </a:r>
          </a:p>
        </p:txBody>
      </p:sp>
      <p:pic>
        <p:nvPicPr>
          <p:cNvPr id="122" name="Elemento grafico 121" descr="Fabbrica">
            <a:extLst>
              <a:ext uri="{FF2B5EF4-FFF2-40B4-BE49-F238E27FC236}">
                <a16:creationId xmlns:a16="http://schemas.microsoft.com/office/drawing/2014/main" id="{08338632-C379-49BF-8011-E73DC02BDE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60632" y="2848013"/>
            <a:ext cx="504000" cy="504000"/>
          </a:xfrm>
          <a:prstGeom prst="rect">
            <a:avLst/>
          </a:prstGeom>
        </p:spPr>
      </p:pic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0CFAF8AA-3BE2-4E71-82B4-573293A76BFB}"/>
              </a:ext>
            </a:extLst>
          </p:cNvPr>
          <p:cNvSpPr txBox="1"/>
          <p:nvPr/>
        </p:nvSpPr>
        <p:spPr>
          <a:xfrm>
            <a:off x="8773401" y="3276054"/>
            <a:ext cx="747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Univers Light" panose="020B0403020202020204" pitchFamily="34" charset="0"/>
              </a:rPr>
              <a:t>SEDE N.12</a:t>
            </a:r>
          </a:p>
        </p:txBody>
      </p:sp>
      <p:cxnSp>
        <p:nvCxnSpPr>
          <p:cNvPr id="126" name="Connettore 2 125">
            <a:extLst>
              <a:ext uri="{FF2B5EF4-FFF2-40B4-BE49-F238E27FC236}">
                <a16:creationId xmlns:a16="http://schemas.microsoft.com/office/drawing/2014/main" id="{8F603DC2-6B43-4F89-879B-6F924DD398B0}"/>
              </a:ext>
            </a:extLst>
          </p:cNvPr>
          <p:cNvCxnSpPr>
            <a:cxnSpLocks/>
            <a:stCxn id="114" idx="3"/>
            <a:endCxn id="112" idx="1"/>
          </p:cNvCxnSpPr>
          <p:nvPr/>
        </p:nvCxnSpPr>
        <p:spPr>
          <a:xfrm flipV="1">
            <a:off x="4756574" y="3166916"/>
            <a:ext cx="320049" cy="24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1324DCF3-2A04-4D71-B65F-10C313FF0427}"/>
              </a:ext>
            </a:extLst>
          </p:cNvPr>
          <p:cNvSpPr txBox="1"/>
          <p:nvPr/>
        </p:nvSpPr>
        <p:spPr>
          <a:xfrm>
            <a:off x="76998" y="5993999"/>
            <a:ext cx="229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Univers Light" panose="020B0403020202020204" pitchFamily="34" charset="0"/>
              </a:rPr>
              <a:t>IL FORNITORE PUO’ INSERIRE FINO A MASSIMO 20 SEDI IN ANAGRAFICA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D92CEF20-3500-4039-8D6D-18CA40637AAB}"/>
              </a:ext>
            </a:extLst>
          </p:cNvPr>
          <p:cNvSpPr txBox="1"/>
          <p:nvPr/>
        </p:nvSpPr>
        <p:spPr>
          <a:xfrm>
            <a:off x="4082897" y="5993999"/>
            <a:ext cx="603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Univers Light" panose="020B0403020202020204" pitchFamily="34" charset="0"/>
              </a:rPr>
              <a:t>PER OGNI GM SELEZIONATO SI CREA UN ASSESSMENT, DENTRO IL QUALE IL FORNITORE PUO’ INDICARE QUALI DELLE 20 SEDI DI ANAGRAFICA VUOLE QUALIFICARE PER LO SPECIFICO GRUPPO MERCE</a:t>
            </a:r>
          </a:p>
        </p:txBody>
      </p:sp>
      <p:pic>
        <p:nvPicPr>
          <p:cNvPr id="133" name="Elemento grafico 132" descr="Fabbrica">
            <a:extLst>
              <a:ext uri="{FF2B5EF4-FFF2-40B4-BE49-F238E27FC236}">
                <a16:creationId xmlns:a16="http://schemas.microsoft.com/office/drawing/2014/main" id="{2A6BF907-1966-4E6E-A592-57EE04D368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548" y="2137454"/>
            <a:ext cx="504000" cy="504000"/>
          </a:xfrm>
          <a:prstGeom prst="rect">
            <a:avLst/>
          </a:prstGeom>
        </p:spPr>
      </p:pic>
      <p:sp>
        <p:nvSpPr>
          <p:cNvPr id="135" name="Parentesi graffa aperta 134">
            <a:extLst>
              <a:ext uri="{FF2B5EF4-FFF2-40B4-BE49-F238E27FC236}">
                <a16:creationId xmlns:a16="http://schemas.microsoft.com/office/drawing/2014/main" id="{DB224D74-42F8-44B7-AEAF-D8239807CC54}"/>
              </a:ext>
            </a:extLst>
          </p:cNvPr>
          <p:cNvSpPr/>
          <p:nvPr/>
        </p:nvSpPr>
        <p:spPr>
          <a:xfrm flipH="1">
            <a:off x="10336030" y="932403"/>
            <a:ext cx="406398" cy="4483244"/>
          </a:xfrm>
          <a:prstGeom prst="leftBrace">
            <a:avLst>
              <a:gd name="adj1" fmla="val 31851"/>
              <a:gd name="adj2" fmla="val 49429"/>
            </a:avLst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36" name="Elemento grafico 135" descr="Invia">
            <a:extLst>
              <a:ext uri="{FF2B5EF4-FFF2-40B4-BE49-F238E27FC236}">
                <a16:creationId xmlns:a16="http://schemas.microsoft.com/office/drawing/2014/main" id="{9B608A56-1054-47A2-89E4-48BFA1FC220D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0852751" y="2868653"/>
            <a:ext cx="640701" cy="640701"/>
          </a:xfrm>
          <a:prstGeom prst="rect">
            <a:avLst/>
          </a:prstGeom>
        </p:spPr>
      </p:pic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2F13EC50-67CA-4323-B742-45FA634B8EC8}"/>
              </a:ext>
            </a:extLst>
          </p:cNvPr>
          <p:cNvSpPr txBox="1"/>
          <p:nvPr/>
        </p:nvSpPr>
        <p:spPr>
          <a:xfrm>
            <a:off x="10037222" y="5993999"/>
            <a:ext cx="197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1" dirty="0">
                <a:latin typeface="Univers Light" panose="020B0403020202020204" pitchFamily="34" charset="0"/>
              </a:rPr>
              <a:t>PER OGNI GM VIENE INVIATO IL SET DI SEDI QUALIFICATE</a:t>
            </a:r>
          </a:p>
        </p:txBody>
      </p:sp>
      <p:sp>
        <p:nvSpPr>
          <p:cNvPr id="13" name="Segnaposto data 12">
            <a:extLst>
              <a:ext uri="{FF2B5EF4-FFF2-40B4-BE49-F238E27FC236}">
                <a16:creationId xmlns:a16="http://schemas.microsoft.com/office/drawing/2014/main" id="{7568621A-03F5-4FD4-A2B7-983B9A56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65919" y="6349478"/>
            <a:ext cx="1215790" cy="365125"/>
          </a:xfrm>
        </p:spPr>
        <p:txBody>
          <a:bodyPr/>
          <a:lstStyle/>
          <a:p>
            <a:fld id="{5FF06DBF-F750-400C-86B8-4CED7061E446}" type="datetime1">
              <a:rPr lang="it-IT" smtClean="0"/>
              <a:t>14/07/2020</a:t>
            </a:fld>
            <a:endParaRPr lang="it-IT" dirty="0"/>
          </a:p>
        </p:txBody>
      </p:sp>
      <p:sp>
        <p:nvSpPr>
          <p:cNvPr id="20" name="Segnaposto piè di pagina 19">
            <a:extLst>
              <a:ext uri="{FF2B5EF4-FFF2-40B4-BE49-F238E27FC236}">
                <a16:creationId xmlns:a16="http://schemas.microsoft.com/office/drawing/2014/main" id="{98A82F80-7711-430A-BCAC-20F9BC18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4521" y="6349478"/>
            <a:ext cx="6373993" cy="365125"/>
          </a:xfrm>
        </p:spPr>
        <p:txBody>
          <a:bodyPr/>
          <a:lstStyle/>
          <a:p>
            <a:r>
              <a:rPr lang="it-IT"/>
              <a:t>AGGIORNAMENTO SEDI QUALIFICATE NEGLI ASSESSMENT – VERSIONE 1.0 DEL</a:t>
            </a:r>
            <a:endParaRPr lang="it-IT" dirty="0"/>
          </a:p>
        </p:txBody>
      </p:sp>
      <p:sp>
        <p:nvSpPr>
          <p:cNvPr id="21" name="Segnaposto numero diapositiva 20">
            <a:extLst>
              <a:ext uri="{FF2B5EF4-FFF2-40B4-BE49-F238E27FC236}">
                <a16:creationId xmlns:a16="http://schemas.microsoft.com/office/drawing/2014/main" id="{1BDA75B2-6F8A-4134-AAB9-C6F53F21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3810" y="6349478"/>
            <a:ext cx="2743200" cy="365125"/>
          </a:xfrm>
        </p:spPr>
        <p:txBody>
          <a:bodyPr/>
          <a:lstStyle/>
          <a:p>
            <a:r>
              <a:rPr lang="it-IT"/>
              <a:t>PAGINA N. </a:t>
            </a:r>
            <a:fld id="{6E419318-9B84-4F63-A187-2FBC557B3A29}" type="slidenum">
              <a:rPr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009037"/>
      </p:ext>
    </p:extLst>
  </p:cSld>
  <p:clrMapOvr>
    <a:masterClrMapping/>
  </p:clrMapOvr>
</p:sld>
</file>

<file path=ppt/theme/theme1.xml><?xml version="1.0" encoding="utf-8"?>
<a:theme xmlns:a="http://schemas.openxmlformats.org/drawingml/2006/main" name="ENEL GM TES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10741</TotalTime>
  <Words>994</Words>
  <Application>Microsoft Office PowerPoint</Application>
  <PresentationFormat>Widescreen</PresentationFormat>
  <Paragraphs>154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Univers</vt:lpstr>
      <vt:lpstr>Univers Light</vt:lpstr>
      <vt:lpstr>ENEL GM TESTO</vt:lpstr>
      <vt:lpstr>NUOVO MODELLO CON 20 SEDI SEDI QUALIFICABILI E AGGIORNAMENTO DEI LORO DATI</vt:lpstr>
      <vt:lpstr>Specifiche del nuovo modello delle sedi qualificabili su WeBUY a 20 posizioni disponibili</vt:lpstr>
      <vt:lpstr>Specifiche del nuovo modello delle sedi qualificabili su WeBUY a 20 posizioni disponibili</vt:lpstr>
      <vt:lpstr>INTEGRAZIONE WEBUY/MLM GESTIONE DELLE SEDI NON LEGALI E INVIO DA WEBUY VERSO MLM</vt:lpstr>
      <vt:lpstr>Criteri per l’accesso verso il sistema MLM</vt:lpstr>
      <vt:lpstr>Integrazione sistemi WeBUY/MLM: schema del dataflow utenti master/sedi – creazione account su MLM</vt:lpstr>
      <vt:lpstr>Integrazione sistemi WeBUY/MLM: schema delle sedi disponibili per singolo GM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Ligas Francesco (PROC DH)</dc:creator>
  <cp:lastModifiedBy>Perrone, Carlo</cp:lastModifiedBy>
  <cp:revision>230</cp:revision>
  <dcterms:created xsi:type="dcterms:W3CDTF">2020-04-21T09:40:53Z</dcterms:created>
  <dcterms:modified xsi:type="dcterms:W3CDTF">2020-07-14T07:43:04Z</dcterms:modified>
</cp:coreProperties>
</file>